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912C-93E6-4A8E-884C-AFE086F8118D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FDC7-5881-4EB4-96FA-4993B84A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912C-93E6-4A8E-884C-AFE086F8118D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FDC7-5881-4EB4-96FA-4993B84A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912C-93E6-4A8E-884C-AFE086F8118D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FDC7-5881-4EB4-96FA-4993B84A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912C-93E6-4A8E-884C-AFE086F8118D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FDC7-5881-4EB4-96FA-4993B84A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912C-93E6-4A8E-884C-AFE086F8118D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FDC7-5881-4EB4-96FA-4993B84A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912C-93E6-4A8E-884C-AFE086F8118D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FDC7-5881-4EB4-96FA-4993B84A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912C-93E6-4A8E-884C-AFE086F8118D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FDC7-5881-4EB4-96FA-4993B84A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912C-93E6-4A8E-884C-AFE086F8118D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FDC7-5881-4EB4-96FA-4993B84A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912C-93E6-4A8E-884C-AFE086F8118D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FDC7-5881-4EB4-96FA-4993B84A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912C-93E6-4A8E-884C-AFE086F8118D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FDC7-5881-4EB4-96FA-4993B84A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912C-93E6-4A8E-884C-AFE086F8118D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FDC7-5881-4EB4-96FA-4993B84A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2912C-93E6-4A8E-884C-AFE086F8118D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BFDC7-5881-4EB4-96FA-4993B84A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607331"/>
            <a:ext cx="7715304" cy="49292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35381"/>
              </p:ext>
            </p:extLst>
          </p:nvPr>
        </p:nvGraphicFramePr>
        <p:xfrm>
          <a:off x="1000100" y="0"/>
          <a:ext cx="7358114" cy="1051560"/>
        </p:xfrm>
        <a:graphic>
          <a:graphicData uri="http://schemas.openxmlformats.org/drawingml/2006/table">
            <a:tbl>
              <a:tblPr/>
              <a:tblGrid>
                <a:gridCol w="2344344"/>
                <a:gridCol w="3437764"/>
                <a:gridCol w="1576006"/>
              </a:tblGrid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800" dirty="0">
                          <a:latin typeface="Times New Roman"/>
                          <a:ea typeface="Times New Roman"/>
                          <a:cs typeface="Times New Roman"/>
                        </a:rPr>
                        <a:t>СОГЛАСОВАНО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800" dirty="0">
                          <a:latin typeface="Times New Roman"/>
                          <a:ea typeface="Times New Roman"/>
                          <a:cs typeface="Times New Roman"/>
                        </a:rPr>
                        <a:t>Начальник  </a:t>
                      </a:r>
                      <a:r>
                        <a:rPr lang="ru-RU" sz="1000" b="0" kern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800" dirty="0">
                          <a:latin typeface="Times New Roman"/>
                          <a:ea typeface="Times New Roman"/>
                          <a:cs typeface="Times New Roman"/>
                        </a:rPr>
                        <a:t>ОГИБДД  УМВД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800" dirty="0">
                          <a:latin typeface="Times New Roman"/>
                          <a:ea typeface="Times New Roman"/>
                          <a:cs typeface="Times New Roman"/>
                        </a:rPr>
                        <a:t>России  по г. Барнаулу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__________О.П.</a:t>
                      </a:r>
                      <a:r>
                        <a:rPr lang="ru-RU" sz="1000" b="0" kern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0" kern="1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Каркошкин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800" dirty="0">
                          <a:latin typeface="Times New Roman"/>
                          <a:ea typeface="Times New Roman"/>
                          <a:cs typeface="Times New Roman"/>
                        </a:rPr>
                        <a:t>«____»__________2014г.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800" dirty="0">
                          <a:latin typeface="Times New Roman"/>
                          <a:ea typeface="Times New Roman"/>
                          <a:cs typeface="Times New Roman"/>
                        </a:rPr>
                        <a:t>СХЕМА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8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организации дорожного движения в районе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800" dirty="0">
                          <a:latin typeface="Times New Roman"/>
                          <a:ea typeface="Times New Roman"/>
                          <a:cs typeface="Times New Roman"/>
                        </a:rPr>
                        <a:t>«Детского сада №255»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800" dirty="0">
                          <a:latin typeface="Times New Roman"/>
                          <a:ea typeface="Times New Roman"/>
                          <a:cs typeface="Times New Roman"/>
                        </a:rPr>
                        <a:t>(г. Барнаул, ул. Гущина 187)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800" dirty="0">
                          <a:latin typeface="Times New Roman"/>
                          <a:ea typeface="Times New Roman"/>
                          <a:cs typeface="Times New Roman"/>
                        </a:rPr>
                        <a:t>УТВЕРЖДАЮ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800" dirty="0">
                          <a:latin typeface="Times New Roman"/>
                          <a:ea typeface="Times New Roman"/>
                          <a:cs typeface="Times New Roman"/>
                        </a:rPr>
                        <a:t>Председатель                                                                    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800" dirty="0">
                          <a:latin typeface="Times New Roman"/>
                          <a:ea typeface="Times New Roman"/>
                          <a:cs typeface="Times New Roman"/>
                        </a:rPr>
                        <a:t>Комитета по образованию                                              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800" dirty="0">
                          <a:latin typeface="Times New Roman"/>
                          <a:ea typeface="Times New Roman"/>
                          <a:cs typeface="Times New Roman"/>
                        </a:rPr>
                        <a:t>г. </a:t>
                      </a:r>
                      <a:r>
                        <a:rPr lang="ru-RU" sz="1000" b="0" kern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Барнаула             </a:t>
                      </a:r>
                      <a:endParaRPr lang="ru-RU" sz="10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__________Н.В. </a:t>
                      </a:r>
                      <a:r>
                        <a:rPr lang="ru-RU" sz="1000" b="0" kern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Полосина</a:t>
                      </a:r>
                      <a:endParaRPr lang="ru-RU" sz="10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800" smtClean="0">
                          <a:latin typeface="Times New Roman"/>
                          <a:ea typeface="Times New Roman"/>
                          <a:cs typeface="Times New Roman"/>
                        </a:rPr>
                        <a:t>«____» ____________</a:t>
                      </a:r>
                      <a:r>
                        <a:rPr lang="ru-RU" sz="1000" b="0" kern="1800" dirty="0">
                          <a:latin typeface="Times New Roman"/>
                          <a:ea typeface="Times New Roman"/>
                          <a:cs typeface="Times New Roman"/>
                        </a:rPr>
                        <a:t>2014г                                                                   </a:t>
                      </a:r>
                      <a:endParaRPr lang="ru-RU" sz="1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" name="Рисунок 29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928802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214554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786058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2643182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 descr="http://online.vodiy.kiev.ua/media/trafficsign_image/5.35.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14" y="3929066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357430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071678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 descr="http://electro-rating.ru/images/books/big_155461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200024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http://electro-rating.ru/images/books/big_155461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35743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http://electro-rating.ru/images/books/big_155461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07167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http://online.vodiy.kiev.ua/media/trafficsign_image/1.33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214554"/>
            <a:ext cx="2484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 descr="http://online.vodiy.kiev.ua/media/trafficsign_image/1.33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285992"/>
            <a:ext cx="2484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 descr="http://k32.kn3.net/taringa/4/3/2/1/8/5/9/feedde_/1FF.jpg?477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385762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 descr="http://k32.kn3.net/taringa/4/3/2/1/8/5/9/feedde_/1FF.jpg?477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357187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http://k32.kn3.net/taringa/4/3/2/1/8/5/9/feedde_/1FF.jpg?477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3357562"/>
            <a:ext cx="21431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3357562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3643314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 descr="http://online.vodiy.kiev.ua/media/trafficsign_image/5.35.2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3786190"/>
            <a:ext cx="144000" cy="14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 descr="http://k32.kn3.net/taringa/4/3/2/1/8/5/9/feedde_/1FF.jpg?477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407194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Прямая со стрелкой 51"/>
          <p:cNvCxnSpPr/>
          <p:nvPr/>
        </p:nvCxnSpPr>
        <p:spPr>
          <a:xfrm rot="10800000">
            <a:off x="2714612" y="2214554"/>
            <a:ext cx="288000" cy="0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2786050" y="2285992"/>
            <a:ext cx="288000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10800000">
            <a:off x="5072066" y="2071678"/>
            <a:ext cx="214314" cy="142876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4786314" y="1928802"/>
            <a:ext cx="285752" cy="214314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5400000" flipH="1" flipV="1">
            <a:off x="7465239" y="5036355"/>
            <a:ext cx="285752" cy="214314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>
            <a:off x="7322363" y="4822041"/>
            <a:ext cx="214314" cy="142876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" name="Рисунок 70" descr="http://electro-rating.ru/images/books/big_155461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228599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Прямоугольник 71"/>
          <p:cNvSpPr/>
          <p:nvPr/>
        </p:nvSpPr>
        <p:spPr>
          <a:xfrm>
            <a:off x="2143108" y="528638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4" name="Рисунок 73" descr="http://steer.ru/sites/default/files/5.2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57430"/>
            <a:ext cx="14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Рисунок 74" descr="http://steer.ru/sites/default/files/5.2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16"/>
            <a:ext cx="144000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Прямоугольник 77"/>
          <p:cNvSpPr/>
          <p:nvPr/>
        </p:nvSpPr>
        <p:spPr>
          <a:xfrm>
            <a:off x="857224" y="4786322"/>
            <a:ext cx="2286016" cy="1571636"/>
          </a:xfrm>
          <a:prstGeom prst="rect">
            <a:avLst/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4857760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Рисунок 79" descr="http://electro-rating.ru/images/books/big_155461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514351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Рисунок 80" descr="http://steer.ru/sites/default/files/5.2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5500702"/>
            <a:ext cx="144000" cy="14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Прямая со стрелкой 81"/>
          <p:cNvCxnSpPr/>
          <p:nvPr/>
        </p:nvCxnSpPr>
        <p:spPr>
          <a:xfrm>
            <a:off x="928662" y="6072206"/>
            <a:ext cx="288000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3" name="Рисунок 82" descr="http://online.vodiy.kiev.ua/media/trafficsign_image/1.33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5715016"/>
            <a:ext cx="2484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Прямоугольник 84"/>
          <p:cNvSpPr/>
          <p:nvPr/>
        </p:nvSpPr>
        <p:spPr>
          <a:xfrm>
            <a:off x="1214414" y="4857760"/>
            <a:ext cx="147829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/>
              <a:t>Пешеходный переход </a:t>
            </a:r>
            <a:endParaRPr lang="ru-RU" sz="105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1214414" y="5072074"/>
            <a:ext cx="20717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Ограничение скорости 20 км. в час. </a:t>
            </a:r>
            <a:endParaRPr lang="ru-RU" sz="1050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1214414" y="5429264"/>
            <a:ext cx="173156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/>
              <a:t>искусственная неровность </a:t>
            </a:r>
            <a:endParaRPr lang="ru-RU" sz="1050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1285852" y="5643578"/>
            <a:ext cx="11608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/>
              <a:t>Осторожно дети </a:t>
            </a:r>
            <a:endParaRPr lang="ru-RU" sz="1050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1214414" y="5929330"/>
            <a:ext cx="221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Направление движения транспортных средств </a:t>
            </a:r>
            <a:endParaRPr lang="ru-RU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4368429" y="3427870"/>
            <a:ext cx="6951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Д/с № 255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714356"/>
            <a:ext cx="8715436" cy="5214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142852"/>
            <a:ext cx="77867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дорожного движения в непосредственной близости от МБДОУ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№255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маршрут движения детей с родителями от остановок маршрутных транспортных средств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Рисунок 35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071546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428736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 descr="http://online.vodiy.kiev.ua/media/trafficsign_image/5.35.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357298"/>
            <a:ext cx="14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 descr="http://online.vodiy.kiev.ua/media/trafficsign_image/5.35.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643050"/>
            <a:ext cx="142876" cy="14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Рисунок 42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000240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Рисунок 45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1857364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 descr="http://electro-rating.ru/images/books/big_155461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121442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51" descr="http://electro-rating.ru/images/books/big_155461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150017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52" descr="http://electro-rating.ru/images/books/big_155461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121442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Рисунок 54" descr="http://electro-rating.ru/images/books/big_155461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1357298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Рисунок 55" descr="http://steer.ru/sites/default/files/5.2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357298"/>
            <a:ext cx="14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 descr="http://steer.ru/sites/default/files/5.2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571612"/>
            <a:ext cx="14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Рисунок 57" descr="http://online.vodiy.kiev.ua/media/trafficsign_image/1.33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428736"/>
            <a:ext cx="2484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Рисунок 59" descr="http://k32.kn3.net/taringa/4/3/2/1/8/5/9/feedde_/1FF.jpg?477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86776" y="271462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Рисунок 61" descr="http://k32.kn3.net/taringa/4/3/2/1/8/5/9/feedde_/1FF.jpg?477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3900" y="292893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Рисунок 62" descr="http://k32.kn3.net/taringa/4/3/2/1/8/5/9/feedde_/1FF.jpg?477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15338" y="321468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52" y="2714620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Рисунок 41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2928934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Рисунок 63" descr="http://k32.kn3.net/taringa/4/3/2/1/8/5/9/feedde_/1FF.jpg?477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43966" y="342900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42" y="3357562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Рисунок 47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14" y="3071810"/>
            <a:ext cx="216000" cy="21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Прямая со стрелкой 64"/>
          <p:cNvCxnSpPr/>
          <p:nvPr/>
        </p:nvCxnSpPr>
        <p:spPr>
          <a:xfrm rot="10800000">
            <a:off x="2214546" y="1428736"/>
            <a:ext cx="285752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2500298" y="1500174"/>
            <a:ext cx="288000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10800000">
            <a:off x="4572000" y="857232"/>
            <a:ext cx="214314" cy="142876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4714876" y="1071546"/>
            <a:ext cx="214314" cy="142876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rot="5400000">
            <a:off x="7536677" y="4464851"/>
            <a:ext cx="214314" cy="142876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rot="5400000" flipH="1" flipV="1">
            <a:off x="7822429" y="4464851"/>
            <a:ext cx="214314" cy="142876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rot="10800000">
            <a:off x="4500562" y="1571612"/>
            <a:ext cx="142876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 rot="10800000">
            <a:off x="4286248" y="1571612"/>
            <a:ext cx="142876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 rot="10800000">
            <a:off x="4143372" y="1571612"/>
            <a:ext cx="142876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 rot="5400000">
            <a:off x="4072728" y="1713694"/>
            <a:ext cx="142876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 rot="5400000">
            <a:off x="4072728" y="1856570"/>
            <a:ext cx="142876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>
            <a:off x="4214810" y="1928802"/>
            <a:ext cx="142876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>
            <a:off x="4429124" y="1928802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>
            <a:off x="4714876" y="2000240"/>
            <a:ext cx="142876" cy="73026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>
          <a:xfrm>
            <a:off x="4929190" y="2071678"/>
            <a:ext cx="142876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>
            <a:off x="5143504" y="2071678"/>
            <a:ext cx="142876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/>
          <p:nvPr/>
        </p:nvCxnSpPr>
        <p:spPr>
          <a:xfrm>
            <a:off x="5357818" y="2071678"/>
            <a:ext cx="142876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>
            <a:off x="5500694" y="2071678"/>
            <a:ext cx="142876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 rot="5400000">
            <a:off x="5644364" y="2142322"/>
            <a:ext cx="142876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 rot="5400000">
            <a:off x="5644364" y="2285198"/>
            <a:ext cx="142876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 rot="16200000" flipH="1">
            <a:off x="5679289" y="2464587"/>
            <a:ext cx="142876" cy="7143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>
            <a:off x="5857884" y="2571744"/>
            <a:ext cx="142876" cy="7143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>
            <a:off x="6072198" y="2714620"/>
            <a:ext cx="142876" cy="7143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 rot="4380000" flipH="1" flipV="1">
            <a:off x="6322231" y="2678901"/>
            <a:ext cx="142876" cy="7143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/>
          <p:nvPr/>
        </p:nvCxnSpPr>
        <p:spPr>
          <a:xfrm rot="4200000" flipH="1" flipV="1">
            <a:off x="6344510" y="2472495"/>
            <a:ext cx="142876" cy="7143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/>
          <p:nvPr/>
        </p:nvCxnSpPr>
        <p:spPr>
          <a:xfrm rot="4380000" flipH="1" flipV="1">
            <a:off x="6412994" y="2257595"/>
            <a:ext cx="142876" cy="7143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/>
          <p:nvPr/>
        </p:nvCxnSpPr>
        <p:spPr>
          <a:xfrm rot="16200000" flipH="1">
            <a:off x="4714877" y="2143116"/>
            <a:ext cx="142877" cy="2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rot="5400000">
            <a:off x="4714879" y="2285989"/>
            <a:ext cx="142874" cy="4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>
            <a:off x="4857752" y="2428868"/>
            <a:ext cx="142876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Прямая со стрелкой 162"/>
          <p:cNvCxnSpPr/>
          <p:nvPr/>
        </p:nvCxnSpPr>
        <p:spPr>
          <a:xfrm rot="16200000" flipH="1">
            <a:off x="5072066" y="2428868"/>
            <a:ext cx="142876" cy="142876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/>
          <p:nvPr/>
        </p:nvCxnSpPr>
        <p:spPr>
          <a:xfrm rot="16200000" flipH="1">
            <a:off x="5179223" y="2607463"/>
            <a:ext cx="142876" cy="7143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Прямая со стрелкой 164"/>
          <p:cNvCxnSpPr/>
          <p:nvPr/>
        </p:nvCxnSpPr>
        <p:spPr>
          <a:xfrm rot="5400000">
            <a:off x="5214945" y="2857493"/>
            <a:ext cx="142874" cy="4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Прямая со стрелкой 165"/>
          <p:cNvCxnSpPr/>
          <p:nvPr/>
        </p:nvCxnSpPr>
        <p:spPr>
          <a:xfrm rot="5400000">
            <a:off x="5214945" y="3000369"/>
            <a:ext cx="142874" cy="4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Прямая со стрелкой 185"/>
          <p:cNvCxnSpPr/>
          <p:nvPr/>
        </p:nvCxnSpPr>
        <p:spPr>
          <a:xfrm rot="16200000" flipV="1">
            <a:off x="4643438" y="3071810"/>
            <a:ext cx="142876" cy="142876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Прямая со стрелкой 186"/>
          <p:cNvCxnSpPr/>
          <p:nvPr/>
        </p:nvCxnSpPr>
        <p:spPr>
          <a:xfrm rot="9780000">
            <a:off x="5069176" y="3164101"/>
            <a:ext cx="142880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Прямая со стрелкой 187"/>
          <p:cNvCxnSpPr/>
          <p:nvPr/>
        </p:nvCxnSpPr>
        <p:spPr>
          <a:xfrm rot="10800000">
            <a:off x="4857752" y="3214686"/>
            <a:ext cx="142876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Прямая со стрелкой 188"/>
          <p:cNvCxnSpPr/>
          <p:nvPr/>
        </p:nvCxnSpPr>
        <p:spPr>
          <a:xfrm rot="16200000" flipV="1">
            <a:off x="4572002" y="3000370"/>
            <a:ext cx="142876" cy="4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Прямая со стрелкой 189"/>
          <p:cNvCxnSpPr/>
          <p:nvPr/>
        </p:nvCxnSpPr>
        <p:spPr>
          <a:xfrm rot="16200000" flipV="1">
            <a:off x="4500564" y="3000370"/>
            <a:ext cx="142876" cy="4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Прямая со стрелкой 202"/>
          <p:cNvCxnSpPr/>
          <p:nvPr/>
        </p:nvCxnSpPr>
        <p:spPr>
          <a:xfrm rot="5400000">
            <a:off x="4001290" y="2070884"/>
            <a:ext cx="142876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Прямая со стрелкой 203"/>
          <p:cNvCxnSpPr/>
          <p:nvPr/>
        </p:nvCxnSpPr>
        <p:spPr>
          <a:xfrm rot="5400000">
            <a:off x="4001290" y="2285198"/>
            <a:ext cx="142876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Прямая со стрелкой 204"/>
          <p:cNvCxnSpPr/>
          <p:nvPr/>
        </p:nvCxnSpPr>
        <p:spPr>
          <a:xfrm rot="5400000">
            <a:off x="4001290" y="2499512"/>
            <a:ext cx="142876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Прямая со стрелкой 205"/>
          <p:cNvCxnSpPr/>
          <p:nvPr/>
        </p:nvCxnSpPr>
        <p:spPr>
          <a:xfrm rot="5400000">
            <a:off x="3964777" y="2750339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Прямая со стрелкой 211"/>
          <p:cNvCxnSpPr/>
          <p:nvPr/>
        </p:nvCxnSpPr>
        <p:spPr>
          <a:xfrm rot="5400000">
            <a:off x="4001290" y="2928140"/>
            <a:ext cx="142876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Прямая со стрелкой 212"/>
          <p:cNvCxnSpPr/>
          <p:nvPr/>
        </p:nvCxnSpPr>
        <p:spPr>
          <a:xfrm rot="5400000">
            <a:off x="4000498" y="3143246"/>
            <a:ext cx="142876" cy="4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Прямая со стрелкой 213"/>
          <p:cNvCxnSpPr/>
          <p:nvPr/>
        </p:nvCxnSpPr>
        <p:spPr>
          <a:xfrm flipV="1">
            <a:off x="4357686" y="3071810"/>
            <a:ext cx="214314" cy="142876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5" name="Прямая со стрелкой 214"/>
          <p:cNvCxnSpPr/>
          <p:nvPr/>
        </p:nvCxnSpPr>
        <p:spPr>
          <a:xfrm>
            <a:off x="4143372" y="3214686"/>
            <a:ext cx="142872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5" name="Рисунок 224" descr="http://online.vodiy.kiev.ua/media/trafficsign_image/1.33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428736"/>
            <a:ext cx="2484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Прямоугольник 226"/>
          <p:cNvSpPr/>
          <p:nvPr/>
        </p:nvSpPr>
        <p:spPr>
          <a:xfrm>
            <a:off x="214282" y="4000504"/>
            <a:ext cx="2714644" cy="1857388"/>
          </a:xfrm>
          <a:prstGeom prst="rect">
            <a:avLst/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/>
              <a:t>Пе</a:t>
            </a:r>
            <a:endParaRPr lang="ru-RU" dirty="0"/>
          </a:p>
        </p:txBody>
      </p:sp>
      <p:pic>
        <p:nvPicPr>
          <p:cNvPr id="228" name="Рисунок 227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000504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Рисунок 228" descr="http://electro-rating.ru/images/books/big_155461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28625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" name="Рисунок 229" descr="http://steer.ru/sites/default/files/5.2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572008"/>
            <a:ext cx="14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Рисунок 230" descr="http://online.vodiy.kiev.ua/media/trafficsign_image/1.33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0" y="4772839"/>
            <a:ext cx="248400" cy="21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Прямая со стрелкой 231"/>
          <p:cNvCxnSpPr/>
          <p:nvPr/>
        </p:nvCxnSpPr>
        <p:spPr>
          <a:xfrm>
            <a:off x="285720" y="5143512"/>
            <a:ext cx="288000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Прямая со стрелкой 232"/>
          <p:cNvCxnSpPr/>
          <p:nvPr/>
        </p:nvCxnSpPr>
        <p:spPr>
          <a:xfrm flipV="1">
            <a:off x="285720" y="5429264"/>
            <a:ext cx="284958" cy="8730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7" name="Прямоугольник 236"/>
          <p:cNvSpPr/>
          <p:nvPr/>
        </p:nvSpPr>
        <p:spPr>
          <a:xfrm>
            <a:off x="571472" y="4000504"/>
            <a:ext cx="147829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/>
              <a:t>Пешеходный переход </a:t>
            </a:r>
            <a:endParaRPr lang="ru-RU" sz="1050" dirty="0"/>
          </a:p>
        </p:txBody>
      </p:sp>
      <p:sp>
        <p:nvSpPr>
          <p:cNvPr id="239" name="Прямоугольник 238"/>
          <p:cNvSpPr/>
          <p:nvPr/>
        </p:nvSpPr>
        <p:spPr>
          <a:xfrm>
            <a:off x="571472" y="4214818"/>
            <a:ext cx="21483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Ограничение скорости 20 км. в час. </a:t>
            </a:r>
            <a:endParaRPr lang="ru-RU" sz="1000" dirty="0"/>
          </a:p>
        </p:txBody>
      </p:sp>
      <p:sp>
        <p:nvSpPr>
          <p:cNvPr id="240" name="Прямоугольник 239"/>
          <p:cNvSpPr/>
          <p:nvPr/>
        </p:nvSpPr>
        <p:spPr>
          <a:xfrm>
            <a:off x="571472" y="4500570"/>
            <a:ext cx="16562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искусственная неровность </a:t>
            </a:r>
            <a:endParaRPr lang="ru-RU" sz="1000" dirty="0"/>
          </a:p>
        </p:txBody>
      </p:sp>
      <p:sp>
        <p:nvSpPr>
          <p:cNvPr id="241" name="Прямоугольник 240"/>
          <p:cNvSpPr/>
          <p:nvPr/>
        </p:nvSpPr>
        <p:spPr>
          <a:xfrm>
            <a:off x="500034" y="4714884"/>
            <a:ext cx="10839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Осторожно дети</a:t>
            </a:r>
            <a:endParaRPr lang="ru-RU" sz="1000" dirty="0"/>
          </a:p>
        </p:txBody>
      </p:sp>
      <p:sp>
        <p:nvSpPr>
          <p:cNvPr id="242" name="Прямоугольник 241"/>
          <p:cNvSpPr/>
          <p:nvPr/>
        </p:nvSpPr>
        <p:spPr>
          <a:xfrm>
            <a:off x="642910" y="4929198"/>
            <a:ext cx="228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Направление движения транспортных средств </a:t>
            </a:r>
            <a:endParaRPr lang="ru-RU" sz="1000" dirty="0"/>
          </a:p>
        </p:txBody>
      </p:sp>
      <p:sp>
        <p:nvSpPr>
          <p:cNvPr id="243" name="Прямоугольник 242"/>
          <p:cNvSpPr/>
          <p:nvPr/>
        </p:nvSpPr>
        <p:spPr>
          <a:xfrm>
            <a:off x="714348" y="5286388"/>
            <a:ext cx="18101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Маршрут  детей и родителей </a:t>
            </a:r>
            <a:endParaRPr lang="ru-RU" sz="1000" dirty="0"/>
          </a:p>
        </p:txBody>
      </p:sp>
      <p:pic>
        <p:nvPicPr>
          <p:cNvPr id="244" name="Рисунок 243" descr="http://k32.kn3.net/taringa/4/3/2/1/8/5/9/feedde_/1FF.jpg?477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557214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Прямоугольник 244"/>
          <p:cNvSpPr/>
          <p:nvPr/>
        </p:nvSpPr>
        <p:spPr>
          <a:xfrm>
            <a:off x="500034" y="5572140"/>
            <a:ext cx="7393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Светофор </a:t>
            </a:r>
            <a:endParaRPr lang="ru-RU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4401726" y="2620028"/>
            <a:ext cx="661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Д/с  № 255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8" name="Рисунок 87" descr="http://online.vodiy.kiev.ua/media/trafficsign_image/5.35.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98" y="1057063"/>
            <a:ext cx="14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Рисунок 88" descr="http://online.vodiy.kiev.ua/media/trafficsign_image/5.35.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98" y="1234863"/>
            <a:ext cx="144000" cy="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714356"/>
            <a:ext cx="8143932" cy="5238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071546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428736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online.vodiy.kiev.ua/media/trafficsign_image/5.35.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285860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online.vodiy.kiev.ua/media/trafficsign_image/5.35.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500174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000240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857364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electro-rating.ru/images/books/big_155461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121442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electro-rating.ru/images/books/big_155461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150017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electro-rating.ru/images/books/big_155461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121442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electro-rating.ru/images/books/big_155461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50017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online.vodiy.kiev.ua/media/trafficsign_image/1.33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428736"/>
            <a:ext cx="2484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steer.ru/sites/default/files/5.2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85860"/>
            <a:ext cx="14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steer.ru/sites/default/files/5.2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71612"/>
            <a:ext cx="14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://online.vodiy.kiev.ua/media/trafficsign_image/1.33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428736"/>
            <a:ext cx="2484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://k32.kn3.net/taringa/4/3/2/1/8/5/9/feedde_/1FF.jpg?477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86776" y="271462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k32.kn3.net/taringa/4/3/2/1/8/5/9/feedde_/1FF.jpg?477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24" y="285749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k32.kn3.net/taringa/4/3/2/1/8/5/9/feedde_/1FF.jpg?477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9586" y="307181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k32.kn3.net/taringa/4/3/2/1/8/5/9/feedde_/1FF.jpg?477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58214" y="342900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00" y="2714620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2857496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3071810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90" y="3357562"/>
            <a:ext cx="216000" cy="21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Прямая со стрелкой 25"/>
          <p:cNvCxnSpPr/>
          <p:nvPr/>
        </p:nvCxnSpPr>
        <p:spPr>
          <a:xfrm>
            <a:off x="2428860" y="1500174"/>
            <a:ext cx="288000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4857752" y="1071546"/>
            <a:ext cx="285752" cy="214314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929190" y="1214422"/>
            <a:ext cx="285752" cy="214314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>
            <a:off x="2214546" y="1357298"/>
            <a:ext cx="357190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7572396" y="4572008"/>
            <a:ext cx="285752" cy="142876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7286644" y="4500570"/>
            <a:ext cx="285752" cy="142876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4536281" y="3036091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4536281" y="3178967"/>
            <a:ext cx="142876" cy="7143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4429521" y="3428603"/>
            <a:ext cx="214314" cy="72232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4286248" y="3643314"/>
            <a:ext cx="142876" cy="142876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4143372" y="3786190"/>
            <a:ext cx="142876" cy="142876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4000496" y="3929066"/>
            <a:ext cx="142876" cy="142876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5400000">
            <a:off x="3857620" y="4143380"/>
            <a:ext cx="142876" cy="142876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5400000">
            <a:off x="3643306" y="4357694"/>
            <a:ext cx="142876" cy="142876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5400000">
            <a:off x="3500430" y="4572008"/>
            <a:ext cx="142876" cy="142876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5400000">
            <a:off x="3286116" y="4786322"/>
            <a:ext cx="142876" cy="142876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10800000">
            <a:off x="2786050" y="5072074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10800000" flipV="1">
            <a:off x="3071802" y="5000636"/>
            <a:ext cx="142876" cy="7143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0800000">
            <a:off x="2500298" y="5072074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10800000">
            <a:off x="2143108" y="5072074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10800000">
            <a:off x="1785918" y="5072074"/>
            <a:ext cx="285752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10800000">
            <a:off x="1500166" y="5072074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10800000">
            <a:off x="1214414" y="5072074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10800000">
            <a:off x="928662" y="5072074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1142976" y="214291"/>
            <a:ext cx="70009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Маршрут движения групп детей из МБДОУ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№255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библиотеку №3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01726" y="2620028"/>
            <a:ext cx="661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Д/с  № 255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714356"/>
            <a:ext cx="8001056" cy="52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85786" y="214290"/>
            <a:ext cx="7572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Транспортные и пешеходные потоки в районе МБДОУ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№255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142984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428736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857364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071678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electro-rating.ru/images/books/big_155461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21442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electro-rating.ru/images/books/big_155461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571612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electro-rating.ru/images/books/big_155461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357298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electro-rating.ru/images/books/big_155461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500174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571612"/>
            <a:ext cx="14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357298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steer.ru/sites/default/files/5.2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571612"/>
            <a:ext cx="14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steer.ru/sites/default/files/5.2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357298"/>
            <a:ext cx="144000" cy="14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Прямая со стрелкой 20"/>
          <p:cNvCxnSpPr/>
          <p:nvPr/>
        </p:nvCxnSpPr>
        <p:spPr>
          <a:xfrm rot="10800000">
            <a:off x="2285984" y="1357298"/>
            <a:ext cx="285752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285984" y="1428736"/>
            <a:ext cx="288000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4714876" y="928670"/>
            <a:ext cx="285752" cy="214314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786314" y="1071546"/>
            <a:ext cx="288000" cy="215902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7715272" y="4357694"/>
            <a:ext cx="285752" cy="142876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7429520" y="4357694"/>
            <a:ext cx="285752" cy="142876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>
            <a:off x="7000892" y="2428868"/>
            <a:ext cx="214314" cy="7143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>
            <a:off x="6715140" y="2285992"/>
            <a:ext cx="142876" cy="7143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>
            <a:off x="7358082" y="2571744"/>
            <a:ext cx="142876" cy="7143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>
            <a:off x="7572396" y="2714620"/>
            <a:ext cx="142876" cy="7143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>
            <a:off x="7786710" y="2857496"/>
            <a:ext cx="142876" cy="7143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Рисунок 39" descr="http://k32.kn3.net/taringa/4/3/2/1/8/5/9/feedde_/1FF.jpg?477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264318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://k32.kn3.net/taringa/4/3/2/1/8/5/9/feedde_/1FF.jpg?477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86" y="300037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http://k32.kn3.net/taringa/4/3/2/1/8/5/9/feedde_/1FF.jpg?477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0" y="3143248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00" y="2714620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3000372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3214686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Рисунок 42" descr="http://k32.kn3.net/taringa/4/3/2/1/8/5/9/feedde_/1FF.jpg?477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214" y="335756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90" y="3357562"/>
            <a:ext cx="180000" cy="18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Прямая со стрелкой 38"/>
          <p:cNvCxnSpPr/>
          <p:nvPr/>
        </p:nvCxnSpPr>
        <p:spPr>
          <a:xfrm rot="10800000">
            <a:off x="8072462" y="3000372"/>
            <a:ext cx="142876" cy="7143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0800000">
            <a:off x="6500826" y="2143116"/>
            <a:ext cx="142876" cy="7143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10800000">
            <a:off x="6286512" y="2000240"/>
            <a:ext cx="161924" cy="90486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10800000">
            <a:off x="6143636" y="1928802"/>
            <a:ext cx="142876" cy="7143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5400000">
            <a:off x="6072198" y="2000240"/>
            <a:ext cx="142876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5400000">
            <a:off x="5999966" y="2143116"/>
            <a:ext cx="215108" cy="72232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5400000">
            <a:off x="5965835" y="2393149"/>
            <a:ext cx="213520" cy="794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5400000">
            <a:off x="5929322" y="2571744"/>
            <a:ext cx="214314" cy="7143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10800000">
            <a:off x="5786446" y="2643182"/>
            <a:ext cx="142876" cy="7143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rot="10800000">
            <a:off x="5572132" y="2500306"/>
            <a:ext cx="142876" cy="7143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5400000" flipH="1" flipV="1">
            <a:off x="5464975" y="2321711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rot="10800000">
            <a:off x="5357818" y="2143116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rot="10800000">
            <a:off x="5072066" y="2143116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rot="10800000">
            <a:off x="4857752" y="2143116"/>
            <a:ext cx="142876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16200000" flipV="1">
            <a:off x="4714082" y="2001034"/>
            <a:ext cx="144464" cy="142876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rot="10800000">
            <a:off x="4429124" y="2000240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rot="10800000">
            <a:off x="4214810" y="2000240"/>
            <a:ext cx="142876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rot="5400000">
            <a:off x="4037009" y="2107397"/>
            <a:ext cx="213520" cy="794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triangl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rot="5400000">
            <a:off x="4037009" y="2392355"/>
            <a:ext cx="213520" cy="794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triangl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0800000">
            <a:off x="5857884" y="1785926"/>
            <a:ext cx="214314" cy="7143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rot="10800000">
            <a:off x="5214942" y="1643050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rot="10800000">
            <a:off x="5572132" y="1714488"/>
            <a:ext cx="214314" cy="7143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rot="10800000">
            <a:off x="4929190" y="1643050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rot="10800000">
            <a:off x="4214810" y="1571612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rot="10800000">
            <a:off x="4500562" y="1571612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rot="5400000">
            <a:off x="4036215" y="1750207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>
            <a:off x="3857620" y="1571612"/>
            <a:ext cx="142876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>
            <a:off x="3643306" y="1571612"/>
            <a:ext cx="142876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3428992" y="1571612"/>
            <a:ext cx="142876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642910" y="3857628"/>
            <a:ext cx="2571768" cy="1785950"/>
          </a:xfrm>
          <a:prstGeom prst="rect">
            <a:avLst/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8" name="Рисунок 137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4143380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Рисунок 138" descr="http://electro-rating.ru/images/books/big_155461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35769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Рисунок 139" descr="http://steer.ru/sites/default/files/5.2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4572008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Рисунок 140" descr="http://k32.kn3.net/taringa/4/3/2/1/8/5/9/feedde_/1FF.jpg?477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78632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2" name="Прямая со стрелкой 141"/>
          <p:cNvCxnSpPr/>
          <p:nvPr/>
        </p:nvCxnSpPr>
        <p:spPr>
          <a:xfrm>
            <a:off x="642910" y="5072074"/>
            <a:ext cx="288000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>
            <a:off x="642910" y="5429264"/>
            <a:ext cx="285752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5" name="Прямоугольник 144"/>
          <p:cNvSpPr/>
          <p:nvPr/>
        </p:nvSpPr>
        <p:spPr>
          <a:xfrm>
            <a:off x="928662" y="4143380"/>
            <a:ext cx="14205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Пешеходный переход </a:t>
            </a:r>
            <a:endParaRPr lang="ru-RU" sz="1000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928662" y="4357694"/>
            <a:ext cx="21483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Ограничение скорости 20 км. в час. </a:t>
            </a:r>
            <a:endParaRPr lang="ru-RU" sz="1000" dirty="0"/>
          </a:p>
        </p:txBody>
      </p:sp>
      <p:sp>
        <p:nvSpPr>
          <p:cNvPr id="147" name="Прямоугольник 146"/>
          <p:cNvSpPr/>
          <p:nvPr/>
        </p:nvSpPr>
        <p:spPr>
          <a:xfrm>
            <a:off x="928662" y="4572008"/>
            <a:ext cx="16562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искусственная неровность </a:t>
            </a:r>
            <a:endParaRPr lang="ru-RU" sz="1000" dirty="0"/>
          </a:p>
        </p:txBody>
      </p:sp>
      <p:sp>
        <p:nvSpPr>
          <p:cNvPr id="148" name="Прямоугольник 147"/>
          <p:cNvSpPr/>
          <p:nvPr/>
        </p:nvSpPr>
        <p:spPr>
          <a:xfrm>
            <a:off x="928662" y="4786322"/>
            <a:ext cx="7393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Светофор </a:t>
            </a:r>
            <a:endParaRPr lang="ru-RU" sz="1000" dirty="0"/>
          </a:p>
        </p:txBody>
      </p:sp>
      <p:sp>
        <p:nvSpPr>
          <p:cNvPr id="149" name="Прямоугольник 148"/>
          <p:cNvSpPr/>
          <p:nvPr/>
        </p:nvSpPr>
        <p:spPr>
          <a:xfrm>
            <a:off x="928662" y="5000636"/>
            <a:ext cx="2643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Направление движения транспортных средств </a:t>
            </a:r>
            <a:endParaRPr lang="ru-RU" sz="1000" dirty="0"/>
          </a:p>
        </p:txBody>
      </p:sp>
      <p:sp>
        <p:nvSpPr>
          <p:cNvPr id="150" name="Прямоугольник 149"/>
          <p:cNvSpPr/>
          <p:nvPr/>
        </p:nvSpPr>
        <p:spPr>
          <a:xfrm>
            <a:off x="1000100" y="5357826"/>
            <a:ext cx="18101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Маршрут  детей и родителей </a:t>
            </a:r>
            <a:endParaRPr lang="ru-RU" sz="1000" dirty="0"/>
          </a:p>
        </p:txBody>
      </p:sp>
      <p:pic>
        <p:nvPicPr>
          <p:cNvPr id="151" name="Рисунок 150" descr="http://online.vodiy.kiev.ua/media/trafficsign_image/1.33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1500174"/>
            <a:ext cx="2484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Рисунок 151" descr="http://online.vodiy.kiev.ua/media/trafficsign_image/1.33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857628"/>
            <a:ext cx="2484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Рисунок 152" descr="http://online.vodiy.kiev.ua/media/trafficsign_image/1.33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357298"/>
            <a:ext cx="2484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Прямоугольник 153"/>
          <p:cNvSpPr/>
          <p:nvPr/>
        </p:nvSpPr>
        <p:spPr>
          <a:xfrm>
            <a:off x="928662" y="3857628"/>
            <a:ext cx="11128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Осторожно дети </a:t>
            </a:r>
            <a:endParaRPr lang="ru-RU" sz="1000" dirty="0"/>
          </a:p>
        </p:txBody>
      </p:sp>
      <p:sp>
        <p:nvSpPr>
          <p:cNvPr id="84" name="TextBox 83"/>
          <p:cNvSpPr txBox="1"/>
          <p:nvPr/>
        </p:nvSpPr>
        <p:spPr>
          <a:xfrm>
            <a:off x="4401726" y="2620028"/>
            <a:ext cx="661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Д/с  № 255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5" name="Рисунок 84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991691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Рисунок 85" descr="http://online.vodiy.kiev.ua/media/trafficsign_image/5.35.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466" y="1322984"/>
            <a:ext cx="180000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857232"/>
            <a:ext cx="8429684" cy="516733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42976" y="0"/>
            <a:ext cx="68580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Пути движения транспортных средств к местам погрузки/разгрузки и рекомендуемые пути передвижения детей по территории МБДОУ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№255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3393273" y="1750207"/>
            <a:ext cx="214314" cy="1588"/>
          </a:xfrm>
          <a:prstGeom prst="straightConnector1">
            <a:avLst/>
          </a:prstGeom>
          <a:ln w="15875" cmpd="dbl">
            <a:solidFill>
              <a:srgbClr val="FF0000"/>
            </a:solidFill>
            <a:prstDash val="sysDot"/>
            <a:headEnd type="none" w="sm" len="sm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393273" y="1964521"/>
            <a:ext cx="214314" cy="1588"/>
          </a:xfrm>
          <a:prstGeom prst="straightConnector1">
            <a:avLst/>
          </a:prstGeom>
          <a:ln w="15875" cmpd="dbl">
            <a:solidFill>
              <a:srgbClr val="FF0000"/>
            </a:solidFill>
            <a:prstDash val="sysDot"/>
            <a:headEnd type="none" w="sm" len="sm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393273" y="2107397"/>
            <a:ext cx="214314" cy="1588"/>
          </a:xfrm>
          <a:prstGeom prst="straightConnector1">
            <a:avLst/>
          </a:prstGeom>
          <a:ln w="15875" cmpd="dbl">
            <a:solidFill>
              <a:srgbClr val="FF0000"/>
            </a:solidFill>
            <a:prstDash val="sysDot"/>
            <a:headEnd type="none" w="sm" len="sm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394067" y="2320917"/>
            <a:ext cx="214314" cy="1588"/>
          </a:xfrm>
          <a:prstGeom prst="straightConnector1">
            <a:avLst/>
          </a:prstGeom>
          <a:ln w="15875" cmpd="dbl">
            <a:solidFill>
              <a:srgbClr val="FF0000"/>
            </a:solidFill>
            <a:prstDash val="sysDot"/>
            <a:headEnd type="none" w="sm" len="sm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571868" y="2428868"/>
            <a:ext cx="214314" cy="1588"/>
          </a:xfrm>
          <a:prstGeom prst="straightConnector1">
            <a:avLst/>
          </a:prstGeom>
          <a:ln w="15875" cmpd="dbl">
            <a:solidFill>
              <a:srgbClr val="FF0000"/>
            </a:solidFill>
            <a:prstDash val="sysDot"/>
            <a:headEnd type="none" w="sm" len="sm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786182" y="2428868"/>
            <a:ext cx="214314" cy="1588"/>
          </a:xfrm>
          <a:prstGeom prst="straightConnector1">
            <a:avLst/>
          </a:prstGeom>
          <a:ln w="15875" cmpd="dbl">
            <a:solidFill>
              <a:srgbClr val="FF0000"/>
            </a:solidFill>
            <a:prstDash val="sysDot"/>
            <a:headEnd type="none" w="sm" len="sm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000496" y="2428868"/>
            <a:ext cx="214314" cy="1588"/>
          </a:xfrm>
          <a:prstGeom prst="straightConnector1">
            <a:avLst/>
          </a:prstGeom>
          <a:ln w="15875" cmpd="dbl">
            <a:solidFill>
              <a:srgbClr val="FF0000"/>
            </a:solidFill>
            <a:prstDash val="sysDot"/>
            <a:headEnd type="none" w="sm" len="sm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214810" y="2428868"/>
            <a:ext cx="214314" cy="1588"/>
          </a:xfrm>
          <a:prstGeom prst="straightConnector1">
            <a:avLst/>
          </a:prstGeom>
          <a:ln w="15875" cmpd="dbl">
            <a:solidFill>
              <a:srgbClr val="FF0000"/>
            </a:solidFill>
            <a:prstDash val="sysDot"/>
            <a:headEnd type="none" w="sm" len="sm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429124" y="2428868"/>
            <a:ext cx="142876" cy="1588"/>
          </a:xfrm>
          <a:prstGeom prst="straightConnector1">
            <a:avLst/>
          </a:prstGeom>
          <a:ln w="15875" cmpd="dbl">
            <a:solidFill>
              <a:srgbClr val="FF0000"/>
            </a:solidFill>
            <a:prstDash val="sysDot"/>
            <a:headEnd type="none" w="sm" len="sm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4464843" y="2536025"/>
            <a:ext cx="214314" cy="1588"/>
          </a:xfrm>
          <a:prstGeom prst="straightConnector1">
            <a:avLst/>
          </a:prstGeom>
          <a:ln w="15875" cmpd="dbl">
            <a:solidFill>
              <a:srgbClr val="FF0000"/>
            </a:solidFill>
            <a:prstDash val="sysDot"/>
            <a:headEnd type="none" w="sm" len="sm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4501356" y="2785264"/>
            <a:ext cx="142876" cy="1588"/>
          </a:xfrm>
          <a:prstGeom prst="straightConnector1">
            <a:avLst/>
          </a:prstGeom>
          <a:ln w="15875" cmpd="dbl">
            <a:solidFill>
              <a:srgbClr val="FF0000"/>
            </a:solidFill>
            <a:prstDash val="sysDot"/>
            <a:headEnd type="none" w="sm" len="sm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4357686" y="2857496"/>
            <a:ext cx="214314" cy="1588"/>
          </a:xfrm>
          <a:prstGeom prst="straightConnector1">
            <a:avLst/>
          </a:prstGeom>
          <a:ln w="15875" cmpd="dbl">
            <a:solidFill>
              <a:srgbClr val="FF0000"/>
            </a:solidFill>
            <a:prstDash val="sysDot"/>
            <a:headEnd type="none" w="sm" len="sm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3393273" y="1535893"/>
            <a:ext cx="214314" cy="1588"/>
          </a:xfrm>
          <a:prstGeom prst="straightConnector1">
            <a:avLst/>
          </a:prstGeom>
          <a:ln w="15875" cmpd="dbl">
            <a:solidFill>
              <a:srgbClr val="FF0000"/>
            </a:solidFill>
            <a:prstDash val="sysDot"/>
            <a:headEnd type="none" w="sm" len="sm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3394067" y="1320785"/>
            <a:ext cx="214314" cy="1588"/>
          </a:xfrm>
          <a:prstGeom prst="straightConnector1">
            <a:avLst/>
          </a:prstGeom>
          <a:ln w="15875" cmpd="dbl">
            <a:solidFill>
              <a:srgbClr val="FF0000"/>
            </a:solidFill>
            <a:prstDash val="sysDot"/>
            <a:headEnd type="none" w="sm" len="sm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>
            <a:off x="3286116" y="1785926"/>
            <a:ext cx="285752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>
            <a:off x="3286910" y="2143116"/>
            <a:ext cx="284958" cy="794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>
            <a:off x="3321041" y="2464587"/>
            <a:ext cx="215108" cy="794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>
            <a:off x="3321835" y="2750339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>
            <a:off x="3356760" y="3000372"/>
            <a:ext cx="143670" cy="794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5400000">
            <a:off x="3322629" y="3249611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rot="5400000">
            <a:off x="3286910" y="3571082"/>
            <a:ext cx="284958" cy="794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5400000" flipH="1" flipV="1">
            <a:off x="4321173" y="3536157"/>
            <a:ext cx="215108" cy="794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10800000">
            <a:off x="4429124" y="3714752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4143372" y="3714752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rot="5400000" flipH="1" flipV="1">
            <a:off x="3821901" y="3536157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3786182" y="3714752"/>
            <a:ext cx="285752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3428992" y="3714752"/>
            <a:ext cx="285752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rot="5400000" flipH="1" flipV="1">
            <a:off x="5251455" y="3321843"/>
            <a:ext cx="213520" cy="794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rot="5400000" flipH="1" flipV="1">
            <a:off x="5251455" y="3607595"/>
            <a:ext cx="213520" cy="794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rot="10800000">
            <a:off x="5429256" y="3429000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rot="10800000">
            <a:off x="5072066" y="3714752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rot="10800000">
            <a:off x="4714876" y="3714752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rot="16200000" flipH="1">
            <a:off x="5822959" y="3249611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rot="10800000">
            <a:off x="5715008" y="3429000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 rot="5400000">
            <a:off x="4893471" y="2464587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>
            <a:off x="5000628" y="2643182"/>
            <a:ext cx="285752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 rot="5400000">
            <a:off x="5250661" y="2821777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>
          <a:xfrm>
            <a:off x="5357818" y="2644770"/>
            <a:ext cx="214314" cy="69850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>
            <a:off x="5643570" y="2714620"/>
            <a:ext cx="214314" cy="1412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/>
          <p:nvPr/>
        </p:nvCxnSpPr>
        <p:spPr>
          <a:xfrm rot="16200000" flipH="1">
            <a:off x="5858678" y="2999578"/>
            <a:ext cx="142876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 rot="5400000">
            <a:off x="4893471" y="2178835"/>
            <a:ext cx="214314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3" name="Рисунок 152" descr="http://online.vodiy.kiev.ua/media/trafficsign_image/1.3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214422"/>
            <a:ext cx="2484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Рисунок 153" descr="http://online.vodiy.kiev.ua/media/trafficsign_image/5.35.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1000108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Рисунок 154" descr="http://online.vodiy.kiev.ua/media/trafficsign_image/5.35.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1285860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Рисунок 155" descr="http://steer.ru/sites/default/files/5.2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000108"/>
            <a:ext cx="14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Рисунок 156" descr="http://steer.ru/sites/default/files/5.2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285860"/>
            <a:ext cx="14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Рисунок 157" descr="http://electro-rating.ru/images/books/big_155461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128586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Рисунок 158" descr="http://electro-rating.ru/images/books/big_155461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92867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Рисунок 159" descr="http://electro-rating.ru/images/books/big_155461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85723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Рисунок 160" descr="http://online.vodiy.kiev.ua/media/trafficsign_image/1.3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214422"/>
            <a:ext cx="2484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Рисунок 161" descr="http://electro-rating.ru/images/books/big_155461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128586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Рисунок 162" descr="http://online.vodiy.kiev.ua/media/trafficsign_image/5.35.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404" y="1785926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Рисунок 163" descr="http://online.vodiy.kiev.ua/media/trafficsign_image/5.35.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14" y="2000240"/>
            <a:ext cx="180000" cy="18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Прямая со стрелкой 164"/>
          <p:cNvCxnSpPr/>
          <p:nvPr/>
        </p:nvCxnSpPr>
        <p:spPr>
          <a:xfrm rot="10800000">
            <a:off x="2214546" y="1142984"/>
            <a:ext cx="285752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Прямая со стрелкой 165"/>
          <p:cNvCxnSpPr/>
          <p:nvPr/>
        </p:nvCxnSpPr>
        <p:spPr>
          <a:xfrm>
            <a:off x="2285984" y="1214422"/>
            <a:ext cx="285752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Прямая со стрелкой 166"/>
          <p:cNvCxnSpPr/>
          <p:nvPr/>
        </p:nvCxnSpPr>
        <p:spPr>
          <a:xfrm rot="10800000">
            <a:off x="6286512" y="1000108"/>
            <a:ext cx="357190" cy="142876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Прямая со стрелкой 167"/>
          <p:cNvCxnSpPr/>
          <p:nvPr/>
        </p:nvCxnSpPr>
        <p:spPr>
          <a:xfrm>
            <a:off x="6072198" y="1000108"/>
            <a:ext cx="357190" cy="214314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0" name="Прямоугольник 179"/>
          <p:cNvSpPr/>
          <p:nvPr/>
        </p:nvSpPr>
        <p:spPr>
          <a:xfrm>
            <a:off x="571472" y="4071942"/>
            <a:ext cx="2786082" cy="2000264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1" name="Рисунок 180" descr="http://online.vodiy.kiev.ua/media/trafficsign_image/5.35.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143380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Рисунок 181" descr="http://online.vodiy.kiev.ua/media/trafficsign_image/1.3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357694"/>
            <a:ext cx="2484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Прямоугольник 182"/>
          <p:cNvSpPr/>
          <p:nvPr/>
        </p:nvSpPr>
        <p:spPr>
          <a:xfrm>
            <a:off x="928662" y="4357694"/>
            <a:ext cx="11128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Осторожно дети </a:t>
            </a:r>
            <a:endParaRPr lang="ru-RU" sz="1000" dirty="0"/>
          </a:p>
        </p:txBody>
      </p:sp>
      <p:sp>
        <p:nvSpPr>
          <p:cNvPr id="184" name="Прямоугольник 183"/>
          <p:cNvSpPr/>
          <p:nvPr/>
        </p:nvSpPr>
        <p:spPr>
          <a:xfrm>
            <a:off x="857224" y="4143380"/>
            <a:ext cx="14205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Пешеходный переход </a:t>
            </a:r>
            <a:endParaRPr lang="ru-RU" sz="1000" dirty="0"/>
          </a:p>
        </p:txBody>
      </p:sp>
      <p:pic>
        <p:nvPicPr>
          <p:cNvPr id="185" name="Рисунок 184" descr="http://electro-rating.ru/images/books/big_155461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64344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" name="Рисунок 185" descr="http://steer.ru/sites/default/files/5.2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929198"/>
            <a:ext cx="144000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Прямоугольник 186"/>
          <p:cNvSpPr/>
          <p:nvPr/>
        </p:nvSpPr>
        <p:spPr>
          <a:xfrm>
            <a:off x="857224" y="4929198"/>
            <a:ext cx="16562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искусственная неровность </a:t>
            </a:r>
            <a:endParaRPr lang="ru-RU" sz="1000" dirty="0"/>
          </a:p>
        </p:txBody>
      </p:sp>
      <p:sp>
        <p:nvSpPr>
          <p:cNvPr id="188" name="Прямоугольник 187"/>
          <p:cNvSpPr/>
          <p:nvPr/>
        </p:nvSpPr>
        <p:spPr>
          <a:xfrm>
            <a:off x="857224" y="4643446"/>
            <a:ext cx="21483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Ограничение скорости 20 км. в час. </a:t>
            </a:r>
            <a:endParaRPr lang="ru-RU" sz="1000" dirty="0"/>
          </a:p>
        </p:txBody>
      </p:sp>
      <p:cxnSp>
        <p:nvCxnSpPr>
          <p:cNvPr id="189" name="Прямая со стрелкой 188"/>
          <p:cNvCxnSpPr/>
          <p:nvPr/>
        </p:nvCxnSpPr>
        <p:spPr>
          <a:xfrm>
            <a:off x="571472" y="5286388"/>
            <a:ext cx="285752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1" name="Прямая со стрелкой 190"/>
          <p:cNvCxnSpPr/>
          <p:nvPr/>
        </p:nvCxnSpPr>
        <p:spPr>
          <a:xfrm>
            <a:off x="571472" y="5572140"/>
            <a:ext cx="285752" cy="1588"/>
          </a:xfrm>
          <a:prstGeom prst="straightConnector1">
            <a:avLst/>
          </a:prstGeom>
          <a:ln w="15875" cmpd="sng">
            <a:solidFill>
              <a:srgbClr val="FF0000"/>
            </a:solidFill>
            <a:headEnd type="none" w="sm" len="sm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Прямая со стрелкой 191"/>
          <p:cNvCxnSpPr/>
          <p:nvPr/>
        </p:nvCxnSpPr>
        <p:spPr>
          <a:xfrm>
            <a:off x="571472" y="5786454"/>
            <a:ext cx="357190" cy="1588"/>
          </a:xfrm>
          <a:prstGeom prst="straightConnector1">
            <a:avLst/>
          </a:prstGeom>
          <a:ln w="15875" cmpd="dbl">
            <a:solidFill>
              <a:srgbClr val="FF0000"/>
            </a:solidFill>
            <a:prstDash val="sysDot"/>
            <a:headEnd type="none" w="sm" len="sm"/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4" name="Прямоугольник 193"/>
          <p:cNvSpPr/>
          <p:nvPr/>
        </p:nvSpPr>
        <p:spPr>
          <a:xfrm>
            <a:off x="857224" y="5072074"/>
            <a:ext cx="2714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Направление движения транспортных</a:t>
            </a:r>
          </a:p>
          <a:p>
            <a:r>
              <a:rPr lang="ru-RU" sz="1000" dirty="0" smtClean="0"/>
              <a:t> средств </a:t>
            </a:r>
            <a:endParaRPr lang="ru-RU" sz="1000" dirty="0"/>
          </a:p>
        </p:txBody>
      </p:sp>
      <p:sp>
        <p:nvSpPr>
          <p:cNvPr id="195" name="Прямоугольник 194"/>
          <p:cNvSpPr/>
          <p:nvPr/>
        </p:nvSpPr>
        <p:spPr>
          <a:xfrm>
            <a:off x="928662" y="5286388"/>
            <a:ext cx="1810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000" dirty="0" smtClean="0"/>
          </a:p>
          <a:p>
            <a:r>
              <a:rPr lang="ru-RU" sz="1000" dirty="0" smtClean="0"/>
              <a:t>Маршрут  детей и родителей </a:t>
            </a:r>
            <a:endParaRPr lang="ru-RU" sz="1000" dirty="0"/>
          </a:p>
        </p:txBody>
      </p:sp>
      <p:sp>
        <p:nvSpPr>
          <p:cNvPr id="196" name="Прямоугольник 195"/>
          <p:cNvSpPr/>
          <p:nvPr/>
        </p:nvSpPr>
        <p:spPr>
          <a:xfrm>
            <a:off x="928662" y="5500702"/>
            <a:ext cx="25003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 smtClean="0"/>
          </a:p>
          <a:p>
            <a:r>
              <a:rPr lang="ru-RU" sz="1000" dirty="0" smtClean="0"/>
              <a:t>Движение транспортных средств на территории МБДОУ </a:t>
            </a:r>
            <a:endParaRPr lang="ru-RU" sz="1000" dirty="0"/>
          </a:p>
        </p:txBody>
      </p:sp>
      <p:sp>
        <p:nvSpPr>
          <p:cNvPr id="77" name="TextBox 76"/>
          <p:cNvSpPr txBox="1"/>
          <p:nvPr/>
        </p:nvSpPr>
        <p:spPr>
          <a:xfrm>
            <a:off x="4358626" y="3101204"/>
            <a:ext cx="927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Д/с  № 255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8" name="Рисунок 77" descr="http://online.vodiy.kiev.ua/media/trafficsign_image/5.35.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512" y="760823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Рисунок 81" descr="http://online.vodiy.kiev.ua/media/trafficsign_image/5.35.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000107"/>
            <a:ext cx="180000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 cmpd="sng">
          <a:solidFill>
            <a:srgbClr val="FF0000"/>
          </a:solidFill>
          <a:headEnd type="none" w="sm" len="sm"/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237</Words>
  <Application>Microsoft Office PowerPoint</Application>
  <PresentationFormat>Экран (4:3)</PresentationFormat>
  <Paragraphs>55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Сад 255</cp:lastModifiedBy>
  <cp:revision>74</cp:revision>
  <cp:lastPrinted>2014-05-27T06:14:59Z</cp:lastPrinted>
  <dcterms:created xsi:type="dcterms:W3CDTF">2014-05-23T11:35:09Z</dcterms:created>
  <dcterms:modified xsi:type="dcterms:W3CDTF">2015-06-22T06:43:27Z</dcterms:modified>
</cp:coreProperties>
</file>