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0" r:id="rId3"/>
    <p:sldId id="259" r:id="rId4"/>
    <p:sldId id="262" r:id="rId5"/>
    <p:sldId id="263" r:id="rId6"/>
    <p:sldId id="264" r:id="rId7"/>
    <p:sldId id="260" r:id="rId8"/>
    <p:sldId id="261" r:id="rId9"/>
    <p:sldId id="265" r:id="rId10"/>
    <p:sldId id="266"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376082137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6096873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13965790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35518134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70791528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198649397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173669600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80496532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334523419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97031785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150753241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307206063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327205950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248824569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298743380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617148-62E2-4FA6-BF81-4066DE5B0351}" type="datetimeFigureOut">
              <a:rPr lang="ru-RU" smtClean="0"/>
              <a:pPr/>
              <a:t>22.09.2022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197116642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617148-62E2-4FA6-BF81-4066DE5B0351}" type="datetimeFigureOut">
              <a:rPr lang="ru-RU" smtClean="0"/>
              <a:pPr/>
              <a:t>22.09.2022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B4F2A0-31DF-4827-B7F1-24F3AD43FCCA}" type="slidenum">
              <a:rPr lang="ru-RU" smtClean="0"/>
              <a:pPr/>
              <a:t>‹#›</a:t>
            </a:fld>
            <a:endParaRPr lang="ru-RU"/>
          </a:p>
        </p:txBody>
      </p:sp>
    </p:spTree>
    <p:extLst>
      <p:ext uri="{BB962C8B-B14F-4D97-AF65-F5344CB8AC3E}">
        <p14:creationId xmlns="" xmlns:p14="http://schemas.microsoft.com/office/powerpoint/2010/main" val="1821381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512" y="225632"/>
            <a:ext cx="10070275" cy="2481942"/>
          </a:xfrm>
        </p:spPr>
        <p:txBody>
          <a:bodyPr>
            <a:normAutofit fontScale="90000"/>
          </a:bodyPr>
          <a:lstStyle/>
          <a:p>
            <a:pPr algn="ctr"/>
            <a:r>
              <a:rPr lang="ru-RU" b="1" dirty="0" smtClean="0">
                <a:solidFill>
                  <a:srgbClr val="C00000"/>
                </a:solidFill>
              </a:rPr>
              <a:t/>
            </a:r>
            <a:br>
              <a:rPr lang="ru-RU" b="1" dirty="0" smtClean="0">
                <a:solidFill>
                  <a:srgbClr val="C00000"/>
                </a:solidFill>
              </a:rPr>
            </a:br>
            <a:r>
              <a:rPr lang="ru-RU" b="1" dirty="0" smtClean="0">
                <a:solidFill>
                  <a:srgbClr val="C00000"/>
                </a:solidFill>
                <a:latin typeface="Times New Roman" pitchFamily="18" charset="0"/>
                <a:cs typeface="Times New Roman" pitchFamily="18" charset="0"/>
              </a:rPr>
              <a:t>«ВАЖНЕЙШИЕ СОВЕТЫ ПСИХОЛОГА РОДИТЕЛЯМ ДЛЯ УСПЕШНОЙ АДАПТАЦИИ РЕБЁНКА К ДЕТСКОМУ САДУ»</a:t>
            </a:r>
            <a:endParaRPr lang="ru-RU" b="1" dirty="0">
              <a:solidFill>
                <a:srgbClr val="C00000"/>
              </a:solidFill>
              <a:latin typeface="Times New Roman" pitchFamily="18" charset="0"/>
              <a:cs typeface="Times New Roman" pitchFamily="18" charset="0"/>
            </a:endParaRPr>
          </a:p>
        </p:txBody>
      </p:sp>
      <p:sp>
        <p:nvSpPr>
          <p:cNvPr id="3" name="Объект 2"/>
          <p:cNvSpPr>
            <a:spLocks noGrp="1"/>
          </p:cNvSpPr>
          <p:nvPr>
            <p:ph sz="half" idx="1"/>
          </p:nvPr>
        </p:nvSpPr>
        <p:spPr>
          <a:xfrm>
            <a:off x="838200" y="2909455"/>
            <a:ext cx="5181600" cy="3267508"/>
          </a:xfrm>
        </p:spPr>
        <p:txBody>
          <a:bodyPr>
            <a:normAutofit/>
          </a:bodyPr>
          <a:lstStyle/>
          <a:p>
            <a:pPr marL="0" indent="0" algn="ctr">
              <a:buNone/>
            </a:pPr>
            <a:endParaRPr lang="ru-RU" sz="2000" dirty="0" smtClean="0">
              <a:solidFill>
                <a:schemeClr val="accent5">
                  <a:lumMod val="75000"/>
                </a:schemeClr>
              </a:solidFill>
            </a:endParaRPr>
          </a:p>
          <a:p>
            <a:pPr marL="0" indent="0" algn="ctr">
              <a:buNone/>
            </a:pPr>
            <a:endParaRPr lang="ru-RU" sz="2000" dirty="0">
              <a:solidFill>
                <a:schemeClr val="accent5">
                  <a:lumMod val="75000"/>
                </a:schemeClr>
              </a:solidFill>
            </a:endParaRPr>
          </a:p>
          <a:p>
            <a:pPr marL="0" indent="0" algn="ctr">
              <a:buNone/>
            </a:pPr>
            <a:r>
              <a:rPr lang="ru-RU" sz="2000" dirty="0" smtClean="0">
                <a:solidFill>
                  <a:schemeClr val="accent5">
                    <a:lumMod val="75000"/>
                  </a:schemeClr>
                </a:solidFill>
                <a:latin typeface="Times New Roman" pitchFamily="18" charset="0"/>
                <a:cs typeface="Times New Roman" pitchFamily="18" charset="0"/>
              </a:rPr>
              <a:t>Составила: педагог – психолог МБДОУ «Детский сад №255» </a:t>
            </a:r>
          </a:p>
          <a:p>
            <a:pPr marL="0" indent="0" algn="ctr">
              <a:buNone/>
            </a:pPr>
            <a:r>
              <a:rPr lang="ru-RU" sz="2000" dirty="0" err="1" smtClean="0">
                <a:solidFill>
                  <a:schemeClr val="accent5">
                    <a:lumMod val="75000"/>
                  </a:schemeClr>
                </a:solidFill>
                <a:latin typeface="Times New Roman" pitchFamily="18" charset="0"/>
                <a:cs typeface="Times New Roman" pitchFamily="18" charset="0"/>
              </a:rPr>
              <a:t>Растопчина</a:t>
            </a:r>
            <a:r>
              <a:rPr lang="ru-RU" sz="2000" dirty="0" smtClean="0">
                <a:solidFill>
                  <a:schemeClr val="accent5">
                    <a:lumMod val="75000"/>
                  </a:schemeClr>
                </a:solidFill>
                <a:latin typeface="Times New Roman" pitchFamily="18" charset="0"/>
                <a:cs typeface="Times New Roman" pitchFamily="18" charset="0"/>
              </a:rPr>
              <a:t> Анастасия Евгеньевна</a:t>
            </a:r>
            <a:endParaRPr lang="ru-RU" sz="2000" dirty="0">
              <a:solidFill>
                <a:schemeClr val="accent5">
                  <a:lumMod val="75000"/>
                </a:schemeClr>
              </a:solidFill>
              <a:latin typeface="Times New Roman" pitchFamily="18" charset="0"/>
              <a:cs typeface="Times New Roman" pitchFamily="18" charset="0"/>
            </a:endParaRPr>
          </a:p>
        </p:txBody>
      </p:sp>
      <p:pic>
        <p:nvPicPr>
          <p:cNvPr id="5" name="Объект 4"/>
          <p:cNvPicPr>
            <a:picLocks noGrp="1" noChangeAspect="1"/>
          </p:cNvPicPr>
          <p:nvPr>
            <p:ph sz="half" idx="2"/>
          </p:nvPr>
        </p:nvPicPr>
        <p:blipFill>
          <a:blip r:embed="rId2" cstate="print"/>
          <a:stretch>
            <a:fillRect/>
          </a:stretch>
        </p:blipFill>
        <p:spPr>
          <a:xfrm>
            <a:off x="6335950" y="3040083"/>
            <a:ext cx="5123737" cy="3136880"/>
          </a:xfrm>
          <a:prstGeom prst="rect">
            <a:avLst/>
          </a:prstGeom>
        </p:spPr>
      </p:pic>
    </p:spTree>
    <p:extLst>
      <p:ext uri="{BB962C8B-B14F-4D97-AF65-F5344CB8AC3E}">
        <p14:creationId xmlns="" xmlns:p14="http://schemas.microsoft.com/office/powerpoint/2010/main" val="326496040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8151" y="641267"/>
            <a:ext cx="10022774" cy="5262979"/>
          </a:xfrm>
          <a:prstGeom prst="rect">
            <a:avLst/>
          </a:prstGeom>
        </p:spPr>
        <p:txBody>
          <a:bodyPr wrap="square">
            <a:spAutoFit/>
          </a:bodyPr>
          <a:lstStyle/>
          <a:p>
            <a:r>
              <a:rPr lang="ru-RU" sz="2400" b="0" i="0" dirty="0" smtClean="0">
                <a:solidFill>
                  <a:schemeClr val="accent2">
                    <a:lumMod val="75000"/>
                  </a:schemeClr>
                </a:solidFill>
                <a:effectLst/>
                <a:latin typeface="Times New Roman" pitchFamily="18" charset="0"/>
                <a:cs typeface="Times New Roman" pitchFamily="18" charset="0"/>
              </a:rPr>
              <a:t>Ненужные действия </a:t>
            </a:r>
          </a:p>
          <a:p>
            <a:pPr marL="342900" indent="-342900">
              <a:buFont typeface="Wingdings" panose="05000000000000000000" pitchFamily="2" charset="2"/>
              <a:buChar char="ü"/>
            </a:pPr>
            <a:r>
              <a:rPr lang="ru-RU" sz="2400" b="0" i="0" dirty="0" smtClean="0">
                <a:solidFill>
                  <a:srgbClr val="002060"/>
                </a:solidFill>
                <a:effectLst/>
                <a:latin typeface="Times New Roman" pitchFamily="18" charset="0"/>
                <a:cs typeface="Times New Roman" pitchFamily="18" charset="0"/>
              </a:rPr>
              <a:t>Нельзя сбегать от ребёнка тайком, пусть даже в этот момент он сидит с бабушкой. Обнаружив пропажу матери, он, во-первых, серьёзно испугается, а во-вторых, начнёт плакать и кричать при следующих попытках родителей отлучиться.</a:t>
            </a:r>
          </a:p>
          <a:p>
            <a:pPr marL="342900" indent="-342900">
              <a:buFont typeface="Wingdings" panose="05000000000000000000" pitchFamily="2" charset="2"/>
              <a:buChar char="ü"/>
            </a:pPr>
            <a:r>
              <a:rPr lang="ru-RU" sz="2400" b="0" i="0" dirty="0" smtClean="0">
                <a:solidFill>
                  <a:srgbClr val="002060"/>
                </a:solidFill>
                <a:effectLst/>
                <a:latin typeface="Times New Roman" pitchFamily="18" charset="0"/>
                <a:cs typeface="Times New Roman" pitchFamily="18" charset="0"/>
              </a:rPr>
              <a:t> Не рекомендовано оставлять ребёнка в квартире одного, особенно если он отличается повышенной тревожностью и беспокойством. Кроме того, маленькие ребятишки даже за несколько минут способны найти «приключения» даже в самом безопасном доме. </a:t>
            </a:r>
          </a:p>
          <a:p>
            <a:pPr marL="342900" indent="-342900">
              <a:buFont typeface="Wingdings" panose="05000000000000000000" pitchFamily="2" charset="2"/>
              <a:buChar char="ü"/>
            </a:pPr>
            <a:r>
              <a:rPr lang="ru-RU" sz="2400" b="0" i="0" dirty="0" smtClean="0">
                <a:solidFill>
                  <a:srgbClr val="002060"/>
                </a:solidFill>
                <a:effectLst/>
                <a:latin typeface="Times New Roman" pitchFamily="18" charset="0"/>
                <a:cs typeface="Times New Roman" pitchFamily="18" charset="0"/>
              </a:rPr>
              <a:t>Не следует поощрять ребёнка вкусностями и игрушками за то, что он позволяет вам отлучаться. Если подобное будет практиковаться, то малыш и в садике будет требовать материального поощрения буквально каждый день.</a:t>
            </a:r>
            <a:r>
              <a:rPr lang="ru-RU" sz="2400" dirty="0" smtClean="0">
                <a:solidFill>
                  <a:srgbClr val="002060"/>
                </a:solidFill>
                <a:latin typeface="Times New Roman" pitchFamily="18" charset="0"/>
                <a:cs typeface="Times New Roman" pitchFamily="18" charset="0"/>
              </a:rPr>
              <a:t/>
            </a:r>
            <a:br>
              <a:rPr lang="ru-RU" sz="2400" dirty="0" smtClean="0">
                <a:solidFill>
                  <a:srgbClr val="002060"/>
                </a:solidFill>
                <a:latin typeface="Times New Roman" pitchFamily="18" charset="0"/>
                <a:cs typeface="Times New Roman" pitchFamily="18" charset="0"/>
              </a:rPr>
            </a:br>
            <a:r>
              <a:rPr lang="ru-RU" sz="2400" b="0" i="0" dirty="0" smtClean="0">
                <a:solidFill>
                  <a:srgbClr val="002060"/>
                </a:solidFill>
                <a:effectLst/>
                <a:latin typeface="Times New Roman" pitchFamily="18" charset="0"/>
                <a:cs typeface="Times New Roman" pitchFamily="18" charset="0"/>
              </a:rPr>
              <a:t> </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1870544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smtClean="0">
                <a:solidFill>
                  <a:srgbClr val="FF0000"/>
                </a:solidFill>
                <a:latin typeface="Times New Roman" pitchFamily="18" charset="0"/>
                <a:cs typeface="Times New Roman" pitchFamily="18" charset="0"/>
              </a:rPr>
              <a:t>ОСНОВНЫЕ ОШИБКИ РОДИТЕЛЕЙ</a:t>
            </a:r>
            <a:br>
              <a:rPr lang="ru-RU" sz="2800" b="1" dirty="0" smtClean="0">
                <a:solidFill>
                  <a:srgbClr val="FF0000"/>
                </a:solidFill>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 ПРИ АДАПТАЦИИ РЕБЁНКА К ДЕТСКОМУ САДУ</a:t>
            </a:r>
            <a:endParaRPr lang="ru-RU" sz="2800"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688769" y="1508166"/>
            <a:ext cx="10665031" cy="4963886"/>
          </a:xfrm>
        </p:spPr>
        <p:txBody>
          <a:bodyPr>
            <a:normAutofit/>
          </a:bodyPr>
          <a:lstStyle/>
          <a:p>
            <a:pPr>
              <a:buFont typeface="Wingdings" panose="05000000000000000000" pitchFamily="2" charset="2"/>
              <a:buChar char="Ø"/>
            </a:pPr>
            <a:r>
              <a:rPr lang="ru-RU" dirty="0" smtClean="0">
                <a:solidFill>
                  <a:srgbClr val="002060"/>
                </a:solidFill>
                <a:latin typeface="Times New Roman" pitchFamily="18" charset="0"/>
                <a:cs typeface="Times New Roman" pitchFamily="18" charset="0"/>
              </a:rPr>
              <a:t>Сравнение </a:t>
            </a:r>
            <a:r>
              <a:rPr lang="ru-RU" dirty="0">
                <a:solidFill>
                  <a:srgbClr val="002060"/>
                </a:solidFill>
                <a:latin typeface="Times New Roman" pitchFamily="18" charset="0"/>
                <a:cs typeface="Times New Roman" pitchFamily="18" charset="0"/>
              </a:rPr>
              <a:t>с другими ребятишками. Адаптируемся мы все по-разному. Вот почему не следует сравнивать малыша с его ровесниками, которые гораздо быстрее привыкают к детскому коллективу и воспитателю</a:t>
            </a:r>
            <a:r>
              <a:rPr lang="ru-RU" dirty="0" smtClean="0">
                <a:solidFill>
                  <a:srgbClr val="002060"/>
                </a:solidFill>
                <a:latin typeface="Times New Roman" pitchFamily="18" charset="0"/>
                <a:cs typeface="Times New Roman" pitchFamily="18" charset="0"/>
              </a:rPr>
              <a:t>;</a:t>
            </a:r>
          </a:p>
          <a:p>
            <a:pPr>
              <a:buFont typeface="Wingdings" panose="05000000000000000000" pitchFamily="2" charset="2"/>
              <a:buChar char="Ø"/>
            </a:pPr>
            <a:r>
              <a:rPr lang="ru-RU" dirty="0" smtClean="0">
                <a:solidFill>
                  <a:srgbClr val="002060"/>
                </a:solidFill>
                <a:latin typeface="Times New Roman" pitchFamily="18" charset="0"/>
                <a:cs typeface="Times New Roman" pitchFamily="18" charset="0"/>
              </a:rPr>
              <a:t> Обман</a:t>
            </a:r>
            <a:r>
              <a:rPr lang="ru-RU" dirty="0">
                <a:solidFill>
                  <a:srgbClr val="002060"/>
                </a:solidFill>
                <a:latin typeface="Times New Roman" pitchFamily="18" charset="0"/>
                <a:cs typeface="Times New Roman" pitchFamily="18" charset="0"/>
              </a:rPr>
              <a:t>. Не нужно обещать ребёнку, что вы заберёте его через часик, если планируете вернуться только в вечернее время. Подобные родительские обещания приведут к тому, что малыш будет ощущать себя преданным; </a:t>
            </a:r>
            <a:endParaRPr lang="ru-RU" dirty="0" smtClean="0">
              <a:solidFill>
                <a:srgbClr val="002060"/>
              </a:solidFill>
              <a:latin typeface="Times New Roman" pitchFamily="18" charset="0"/>
              <a:cs typeface="Times New Roman" pitchFamily="18" charset="0"/>
            </a:endParaRPr>
          </a:p>
          <a:p>
            <a:pPr>
              <a:buFont typeface="Wingdings" panose="05000000000000000000" pitchFamily="2" charset="2"/>
              <a:buChar char="Ø"/>
            </a:pPr>
            <a:r>
              <a:rPr lang="ru-RU" dirty="0" smtClean="0">
                <a:solidFill>
                  <a:srgbClr val="002060"/>
                </a:solidFill>
                <a:latin typeface="Times New Roman" pitchFamily="18" charset="0"/>
                <a:cs typeface="Times New Roman" pitchFamily="18" charset="0"/>
              </a:rPr>
              <a:t>Наказание </a:t>
            </a:r>
            <a:r>
              <a:rPr lang="ru-RU" dirty="0">
                <a:solidFill>
                  <a:srgbClr val="002060"/>
                </a:solidFill>
                <a:latin typeface="Times New Roman" pitchFamily="18" charset="0"/>
                <a:cs typeface="Times New Roman" pitchFamily="18" charset="0"/>
              </a:rPr>
              <a:t>садиком. Не следует наказывать ребёнка более длительным пребыванием в дошкольном учреждении, если он привык находиться в ДОУ всего несколько часов. Это приведёт лишь к усилению нелюбви к садику</a:t>
            </a:r>
            <a:r>
              <a:rPr lang="ru-RU" dirty="0" smtClean="0">
                <a:solidFill>
                  <a:srgbClr val="002060"/>
                </a:solidFill>
                <a:latin typeface="Times New Roman" pitchFamily="18" charset="0"/>
                <a:cs typeface="Times New Roman" pitchFamily="18" charset="0"/>
              </a:rPr>
              <a:t>;</a:t>
            </a:r>
          </a:p>
          <a:p>
            <a:pPr>
              <a:buFont typeface="Wingdings" panose="05000000000000000000" pitchFamily="2" charset="2"/>
              <a:buChar char="Ø"/>
            </a:pPr>
            <a:r>
              <a:rPr lang="ru-RU" dirty="0" smtClean="0">
                <a:solidFill>
                  <a:srgbClr val="002060"/>
                </a:solidFill>
                <a:latin typeface="Times New Roman" pitchFamily="18" charset="0"/>
                <a:cs typeface="Times New Roman" pitchFamily="18" charset="0"/>
              </a:rPr>
              <a:t> «Подкуп</a:t>
            </a:r>
            <a:r>
              <a:rPr lang="ru-RU" dirty="0">
                <a:solidFill>
                  <a:srgbClr val="002060"/>
                </a:solidFill>
                <a:latin typeface="Times New Roman" pitchFamily="18" charset="0"/>
                <a:cs typeface="Times New Roman" pitchFamily="18" charset="0"/>
              </a:rPr>
              <a:t>» сладостями и игрушками. Некоторые мамы и папы подкупают ребятишек, чтобы те хорошо себя вели в дошкольном учреждении. В результате ребёнок будет в дальнейшем шантажировать взрослых, требуя от них гостинцы ежедневно; </a:t>
            </a:r>
            <a:endParaRPr lang="ru-RU" dirty="0" smtClean="0">
              <a:solidFill>
                <a:srgbClr val="002060"/>
              </a:solidFill>
              <a:latin typeface="Times New Roman" pitchFamily="18" charset="0"/>
              <a:cs typeface="Times New Roman" pitchFamily="18" charset="0"/>
            </a:endParaRPr>
          </a:p>
          <a:p>
            <a:pPr>
              <a:buFont typeface="Wingdings" panose="05000000000000000000" pitchFamily="2" charset="2"/>
              <a:buChar char="Ø"/>
            </a:pPr>
            <a:r>
              <a:rPr lang="ru-RU" dirty="0">
                <a:solidFill>
                  <a:srgbClr val="002060"/>
                </a:solidFill>
                <a:latin typeface="Times New Roman" pitchFamily="18" charset="0"/>
                <a:cs typeface="Times New Roman" pitchFamily="18" charset="0"/>
              </a:rPr>
              <a:t>О</a:t>
            </a:r>
            <a:r>
              <a:rPr lang="ru-RU" dirty="0" smtClean="0">
                <a:solidFill>
                  <a:srgbClr val="002060"/>
                </a:solidFill>
                <a:latin typeface="Times New Roman" pitchFamily="18" charset="0"/>
                <a:cs typeface="Times New Roman" pitchFamily="18" charset="0"/>
              </a:rPr>
              <a:t>тправление </a:t>
            </a:r>
            <a:r>
              <a:rPr lang="ru-RU" dirty="0">
                <a:solidFill>
                  <a:srgbClr val="002060"/>
                </a:solidFill>
                <a:latin typeface="Times New Roman" pitchFamily="18" charset="0"/>
                <a:cs typeface="Times New Roman" pitchFamily="18" charset="0"/>
              </a:rPr>
              <a:t>в садик заболевшего малыша. В адаптационный период любая простуда способна надолго выбить ребёнка из колеи, поэтому не следует при недомогании отводить дошкольника в садик, иначе существует риск усилить симптоматику </a:t>
            </a:r>
            <a:r>
              <a:rPr lang="ru-RU" dirty="0" smtClean="0">
                <a:solidFill>
                  <a:srgbClr val="002060"/>
                </a:solidFill>
                <a:latin typeface="Times New Roman" pitchFamily="18" charset="0"/>
                <a:cs typeface="Times New Roman" pitchFamily="18" charset="0"/>
              </a:rPr>
              <a:t>недуга.</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86631598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512" y="261257"/>
            <a:ext cx="8182098" cy="6370975"/>
          </a:xfrm>
          <a:prstGeom prst="rect">
            <a:avLst/>
          </a:prstGeom>
        </p:spPr>
        <p:txBody>
          <a:bodyPr wrap="square">
            <a:spAutoFit/>
          </a:bodyPr>
          <a:lstStyle/>
          <a:p>
            <a:pPr algn="ctr"/>
            <a:r>
              <a:rPr lang="ru-RU" sz="2400" dirty="0" smtClean="0">
                <a:solidFill>
                  <a:srgbClr val="002060"/>
                </a:solidFill>
                <a:latin typeface="Times New Roman" pitchFamily="18" charset="0"/>
                <a:cs typeface="Times New Roman" pitchFamily="18" charset="0"/>
              </a:rPr>
              <a:t>Практически все родители рано или поздно сталкиваются с ситуацией, когда их подросшие малыши вынуждены знакомиться с детским садом. В этот момент перед взрослыми членами семьи и встаёт множество вопросов, например, как будет проходить адаптация в детском саду, в каком возрасте отдать своё чадо в образовательное </a:t>
            </a:r>
            <a:r>
              <a:rPr lang="ru-RU" sz="2400" dirty="0" err="1" smtClean="0">
                <a:solidFill>
                  <a:srgbClr val="002060"/>
                </a:solidFill>
                <a:latin typeface="Times New Roman" pitchFamily="18" charset="0"/>
                <a:cs typeface="Times New Roman" pitchFamily="18" charset="0"/>
              </a:rPr>
              <a:t>учереждение</a:t>
            </a:r>
            <a:r>
              <a:rPr lang="ru-RU" sz="2400" dirty="0" smtClean="0">
                <a:solidFill>
                  <a:srgbClr val="002060"/>
                </a:solidFill>
                <a:latin typeface="Times New Roman" pitchFamily="18" charset="0"/>
                <a:cs typeface="Times New Roman" pitchFamily="18" charset="0"/>
              </a:rPr>
              <a:t>, как ускорить привыкание к изменившимся требованиям и условиям. Подобные сомнения и тревоги абсолютно естественны, так как на несколько лет дошкольное учреждение станет если не вторым домом для ребёнка, то существенной частью его жизни. К тому же именно от успешности адаптации часто зависит психологическое и физическое здоровье малышей. Вот почему вопрос, как помочь ребёнку адаптироваться к детсадовскому коллективу, должен озаботить родителей ещё до того момента, как двери ДОУ гостеприимно распахнутся перед новыми воспитанниками.  </a:t>
            </a:r>
            <a:endParaRPr lang="ru-RU" sz="2400" dirty="0">
              <a:solidFill>
                <a:srgbClr val="002060"/>
              </a:solidFill>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stretch>
            <a:fillRect/>
          </a:stretch>
        </p:blipFill>
        <p:spPr>
          <a:xfrm>
            <a:off x="8827818" y="1481694"/>
            <a:ext cx="3364181" cy="3364181"/>
          </a:xfrm>
          <a:prstGeom prst="rect">
            <a:avLst/>
          </a:prstGeom>
        </p:spPr>
      </p:pic>
    </p:spTree>
    <p:extLst>
      <p:ext uri="{BB962C8B-B14F-4D97-AF65-F5344CB8AC3E}">
        <p14:creationId xmlns="" xmlns:p14="http://schemas.microsoft.com/office/powerpoint/2010/main" val="411895842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8764" y="341374"/>
            <a:ext cx="9630887" cy="6190055"/>
          </a:xfrm>
        </p:spPr>
        <p:txBody>
          <a:bodyPr>
            <a:normAutofit/>
          </a:bodyPr>
          <a:lstStyle/>
          <a:p>
            <a:pPr marL="0" indent="0" algn="ctr">
              <a:buNone/>
            </a:pPr>
            <a:r>
              <a:rPr lang="ru-RU" b="1" smtClean="0">
                <a:solidFill>
                  <a:srgbClr val="FF0000"/>
                </a:solidFill>
                <a:latin typeface="Times New Roman" pitchFamily="18" charset="0"/>
                <a:cs typeface="Times New Roman" pitchFamily="18" charset="0"/>
              </a:rPr>
              <a:t>Что такое АДАПТАЦИЯ </a:t>
            </a:r>
            <a:r>
              <a:rPr lang="ru-RU" b="1" dirty="0" smtClean="0">
                <a:solidFill>
                  <a:srgbClr val="FF0000"/>
                </a:solidFill>
                <a:latin typeface="Times New Roman" pitchFamily="18" charset="0"/>
                <a:cs typeface="Times New Roman" pitchFamily="18" charset="0"/>
              </a:rPr>
              <a:t>ребёнка к детскому саду?</a:t>
            </a:r>
          </a:p>
          <a:p>
            <a:pPr marL="0" indent="0" algn="ctr">
              <a:buNone/>
            </a:pPr>
            <a:r>
              <a:rPr lang="ru-RU" dirty="0" smtClean="0">
                <a:latin typeface="Times New Roman" pitchFamily="18" charset="0"/>
                <a:cs typeface="Times New Roman" pitchFamily="18" charset="0"/>
              </a:rPr>
              <a:t> </a:t>
            </a:r>
            <a:r>
              <a:rPr lang="ru-RU" dirty="0">
                <a:solidFill>
                  <a:srgbClr val="002060"/>
                </a:solidFill>
                <a:latin typeface="Times New Roman" pitchFamily="18" charset="0"/>
                <a:cs typeface="Times New Roman" pitchFamily="18" charset="0"/>
              </a:rPr>
              <a:t>В первую очередь она требуется от ребёнка огромных энергетических затрат, в результате чего детский организм перенапрягается. К тому же нельзя сбрасывать со счетов изменившиеся жизненные условия, а именно: </a:t>
            </a:r>
            <a:endParaRPr lang="ru-RU" dirty="0" smtClean="0">
              <a:solidFill>
                <a:srgbClr val="002060"/>
              </a:solidFill>
              <a:latin typeface="Times New Roman" pitchFamily="18" charset="0"/>
              <a:cs typeface="Times New Roman" pitchFamily="18" charset="0"/>
            </a:endParaRPr>
          </a:p>
          <a:p>
            <a:pPr>
              <a:buFont typeface="Wingdings" panose="05000000000000000000" pitchFamily="2" charset="2"/>
              <a:buChar char="ü"/>
            </a:pPr>
            <a:r>
              <a:rPr lang="ru-RU" dirty="0" smtClean="0">
                <a:solidFill>
                  <a:srgbClr val="002060"/>
                </a:solidFill>
                <a:latin typeface="Times New Roman" pitchFamily="18" charset="0"/>
                <a:cs typeface="Times New Roman" pitchFamily="18" charset="0"/>
              </a:rPr>
              <a:t>отсутствуют </a:t>
            </a:r>
            <a:r>
              <a:rPr lang="ru-RU" dirty="0">
                <a:solidFill>
                  <a:srgbClr val="002060"/>
                </a:solidFill>
                <a:latin typeface="Times New Roman" pitchFamily="18" charset="0"/>
                <a:cs typeface="Times New Roman" pitchFamily="18" charset="0"/>
              </a:rPr>
              <a:t>поблизости мамы с папой и прочие родственники</a:t>
            </a:r>
            <a:r>
              <a:rPr lang="ru-RU" dirty="0" smtClean="0">
                <a:solidFill>
                  <a:srgbClr val="002060"/>
                </a:solidFill>
                <a:latin typeface="Times New Roman" pitchFamily="18" charset="0"/>
                <a:cs typeface="Times New Roman" pitchFamily="18" charset="0"/>
              </a:rPr>
              <a:t>;</a:t>
            </a:r>
          </a:p>
          <a:p>
            <a:pPr>
              <a:buFont typeface="Wingdings" panose="05000000000000000000" pitchFamily="2" charset="2"/>
              <a:buChar char="ü"/>
            </a:pPr>
            <a:r>
              <a:rPr lang="ru-RU" dirty="0" smtClean="0">
                <a:solidFill>
                  <a:srgbClr val="002060"/>
                </a:solidFill>
                <a:latin typeface="Times New Roman" pitchFamily="18" charset="0"/>
                <a:cs typeface="Times New Roman" pitchFamily="18" charset="0"/>
              </a:rPr>
              <a:t> </a:t>
            </a:r>
            <a:r>
              <a:rPr lang="ru-RU" dirty="0">
                <a:solidFill>
                  <a:srgbClr val="002060"/>
                </a:solidFill>
                <a:latin typeface="Times New Roman" pitchFamily="18" charset="0"/>
                <a:cs typeface="Times New Roman" pitchFamily="18" charset="0"/>
              </a:rPr>
              <a:t>необходимо соблюдать чёткий дневной распорядок; </a:t>
            </a:r>
            <a:endParaRPr lang="ru-RU" dirty="0" smtClean="0">
              <a:solidFill>
                <a:srgbClr val="002060"/>
              </a:solidFill>
              <a:latin typeface="Times New Roman" pitchFamily="18" charset="0"/>
              <a:cs typeface="Times New Roman" pitchFamily="18" charset="0"/>
            </a:endParaRPr>
          </a:p>
          <a:p>
            <a:pPr>
              <a:buFont typeface="Wingdings" panose="05000000000000000000" pitchFamily="2" charset="2"/>
              <a:buChar char="ü"/>
            </a:pPr>
            <a:r>
              <a:rPr lang="ru-RU" dirty="0" smtClean="0">
                <a:solidFill>
                  <a:srgbClr val="002060"/>
                </a:solidFill>
                <a:latin typeface="Times New Roman" pitchFamily="18" charset="0"/>
                <a:cs typeface="Times New Roman" pitchFamily="18" charset="0"/>
              </a:rPr>
              <a:t>нужно </a:t>
            </a:r>
            <a:r>
              <a:rPr lang="ru-RU" dirty="0">
                <a:solidFill>
                  <a:srgbClr val="002060"/>
                </a:solidFill>
                <a:latin typeface="Times New Roman" pitchFamily="18" charset="0"/>
                <a:cs typeface="Times New Roman" pitchFamily="18" charset="0"/>
              </a:rPr>
              <a:t>взаимодействовать с другими детьми; </a:t>
            </a:r>
            <a:endParaRPr lang="ru-RU" dirty="0" smtClean="0">
              <a:solidFill>
                <a:srgbClr val="002060"/>
              </a:solidFill>
              <a:latin typeface="Times New Roman" pitchFamily="18" charset="0"/>
              <a:cs typeface="Times New Roman" pitchFamily="18" charset="0"/>
            </a:endParaRPr>
          </a:p>
          <a:p>
            <a:pPr>
              <a:buFont typeface="Wingdings" panose="05000000000000000000" pitchFamily="2" charset="2"/>
              <a:buChar char="ü"/>
            </a:pPr>
            <a:r>
              <a:rPr lang="ru-RU" dirty="0" smtClean="0">
                <a:solidFill>
                  <a:srgbClr val="002060"/>
                </a:solidFill>
                <a:latin typeface="Times New Roman" pitchFamily="18" charset="0"/>
                <a:cs typeface="Times New Roman" pitchFamily="18" charset="0"/>
              </a:rPr>
              <a:t>уменьшается </a:t>
            </a:r>
            <a:r>
              <a:rPr lang="ru-RU" dirty="0">
                <a:solidFill>
                  <a:srgbClr val="002060"/>
                </a:solidFill>
                <a:latin typeface="Times New Roman" pitchFamily="18" charset="0"/>
                <a:cs typeface="Times New Roman" pitchFamily="18" charset="0"/>
              </a:rPr>
              <a:t>количество времени, которое уделяется конкретному ребёнку (педагог общается одновременно с 15 — 20 малышами</a:t>
            </a:r>
            <a:r>
              <a:rPr lang="ru-RU" dirty="0" smtClean="0">
                <a:solidFill>
                  <a:srgbClr val="002060"/>
                </a:solidFill>
                <a:latin typeface="Times New Roman" pitchFamily="18" charset="0"/>
                <a:cs typeface="Times New Roman" pitchFamily="18" charset="0"/>
              </a:rPr>
              <a:t>);</a:t>
            </a:r>
          </a:p>
          <a:p>
            <a:pPr>
              <a:buFont typeface="Wingdings" panose="05000000000000000000" pitchFamily="2" charset="2"/>
              <a:buChar char="ü"/>
            </a:pPr>
            <a:r>
              <a:rPr lang="ru-RU" dirty="0" smtClean="0">
                <a:solidFill>
                  <a:srgbClr val="002060"/>
                </a:solidFill>
                <a:latin typeface="Times New Roman" pitchFamily="18" charset="0"/>
                <a:cs typeface="Times New Roman" pitchFamily="18" charset="0"/>
              </a:rPr>
              <a:t> </a:t>
            </a:r>
            <a:r>
              <a:rPr lang="ru-RU" dirty="0">
                <a:solidFill>
                  <a:srgbClr val="002060"/>
                </a:solidFill>
                <a:latin typeface="Times New Roman" pitchFamily="18" charset="0"/>
                <a:cs typeface="Times New Roman" pitchFamily="18" charset="0"/>
              </a:rPr>
              <a:t>малыш вынужден подчиняться требованиям чужих взрослых. </a:t>
            </a:r>
            <a:endParaRPr lang="ru-RU" dirty="0" smtClean="0">
              <a:solidFill>
                <a:srgbClr val="002060"/>
              </a:solidFill>
              <a:latin typeface="Times New Roman" pitchFamily="18" charset="0"/>
              <a:cs typeface="Times New Roman" pitchFamily="18" charset="0"/>
            </a:endParaRPr>
          </a:p>
          <a:p>
            <a:pPr marL="0" indent="0" algn="ctr">
              <a:buNone/>
            </a:pPr>
            <a:r>
              <a:rPr lang="ru-RU" b="1" dirty="0" smtClean="0">
                <a:solidFill>
                  <a:srgbClr val="FF0000"/>
                </a:solidFill>
                <a:latin typeface="Times New Roman" pitchFamily="18" charset="0"/>
                <a:cs typeface="Times New Roman" pitchFamily="18" charset="0"/>
              </a:rPr>
              <a:t>ВАЖНО!!! </a:t>
            </a:r>
            <a:r>
              <a:rPr lang="ru-RU" b="1" dirty="0" smtClean="0">
                <a:solidFill>
                  <a:srgbClr val="7030A0"/>
                </a:solidFill>
                <a:latin typeface="Times New Roman" pitchFamily="18" charset="0"/>
                <a:cs typeface="Times New Roman" pitchFamily="18" charset="0"/>
              </a:rPr>
              <a:t>Итак</a:t>
            </a:r>
            <a:r>
              <a:rPr lang="ru-RU" b="1" dirty="0">
                <a:solidFill>
                  <a:srgbClr val="7030A0"/>
                </a:solidFill>
                <a:latin typeface="Times New Roman" pitchFamily="18" charset="0"/>
                <a:cs typeface="Times New Roman" pitchFamily="18" charset="0"/>
              </a:rPr>
              <a:t>, жизнь малыша изменяется коренным образом. К тому же адаптационный процесс нередко чреват нежелательными сдвигами в детском организме, которые выражаются внешне в виде нарушенных поведенческих норм и «плохих» поступков</a:t>
            </a:r>
            <a:r>
              <a:rPr lang="ru-RU" b="1" dirty="0" smtClean="0">
                <a:solidFill>
                  <a:srgbClr val="7030A0"/>
                </a:solidFill>
                <a:latin typeface="Times New Roman" pitchFamily="18" charset="0"/>
                <a:cs typeface="Times New Roman" pitchFamily="18" charset="0"/>
              </a:rPr>
              <a:t>.</a:t>
            </a:r>
            <a:endParaRPr lang="ru-RU" b="1" dirty="0">
              <a:solidFill>
                <a:srgbClr val="7030A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5083213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0027" y="-352785"/>
            <a:ext cx="10022774" cy="6186309"/>
          </a:xfrm>
          <a:prstGeom prst="rect">
            <a:avLst/>
          </a:prstGeom>
        </p:spPr>
        <p:txBody>
          <a:bodyPr wrap="square">
            <a:spAutoFit/>
          </a:bodyPr>
          <a:lstStyle/>
          <a:p>
            <a:endParaRPr lang="ru-RU" b="0" i="0" dirty="0" smtClean="0">
              <a:solidFill>
                <a:srgbClr val="444444"/>
              </a:solidFill>
              <a:effectLst/>
              <a:latin typeface="Times New Roman" pitchFamily="18" charset="0"/>
              <a:cs typeface="Times New Roman" pitchFamily="18" charset="0"/>
            </a:endParaRPr>
          </a:p>
          <a:p>
            <a:endParaRPr lang="ru-RU" dirty="0">
              <a:solidFill>
                <a:srgbClr val="444444"/>
              </a:solidFill>
              <a:latin typeface="Times New Roman" pitchFamily="18" charset="0"/>
              <a:cs typeface="Times New Roman" pitchFamily="18" charset="0"/>
            </a:endParaRPr>
          </a:p>
          <a:p>
            <a:pPr algn="ctr"/>
            <a:r>
              <a:rPr lang="ru-RU" sz="2000" b="0" i="0" dirty="0" smtClean="0">
                <a:solidFill>
                  <a:srgbClr val="002060"/>
                </a:solidFill>
                <a:effectLst/>
                <a:latin typeface="Times New Roman" pitchFamily="18" charset="0"/>
                <a:cs typeface="Times New Roman" pitchFamily="18" charset="0"/>
              </a:rPr>
              <a:t>Стрессовое состояние, в котором находится ребёнок, пытаясь приспособиться к изменившимся условиям, выражается следующими состояниями:</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нарушенный сон – ребёнок просыпается со слёзками и отказывается засыпать; </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сниженный аппетит (или его полное отсутствие) – ребёнок не желает пробовать незнакомые блюда; </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регрессия психологических умений – ребёнок, прежде говорящий, умеющий одеваться, использовать столовые приборы, ходить в горшок, «теряет» подобные навыки;</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снижение познавательного интереса – малыши не интересуются новыми игровыми принадлежностями и ровесниками;</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агрессия или апатия – деятельные дети внезапно снижают активность, а прежде спокойные малыши выказывают агрессивность; </a:t>
            </a:r>
          </a:p>
          <a:p>
            <a:pPr marL="342900" indent="-34290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понижение иммунитета – в период адаптации маленького ребёнка к детскому саду снижается устойчивость к инфекционным заболеваниям.</a:t>
            </a:r>
          </a:p>
          <a:p>
            <a:pPr algn="ctr"/>
            <a:r>
              <a:rPr lang="ru-RU" sz="2000" b="1" i="0" dirty="0" smtClean="0">
                <a:solidFill>
                  <a:srgbClr val="FF0000"/>
                </a:solidFill>
                <a:effectLst/>
                <a:latin typeface="Times New Roman" pitchFamily="18" charset="0"/>
                <a:cs typeface="Times New Roman" pitchFamily="18" charset="0"/>
              </a:rPr>
              <a:t> Таким образом, адаптационный процесс – сложное явление, во время которого поведение ребёнка может кардинально меняться. По мере привыкания к садику подобные проблемы исчезают или существенно сглаживаются.</a:t>
            </a:r>
            <a:r>
              <a:rPr lang="ru-RU" sz="2000" b="1" dirty="0" smtClean="0">
                <a:solidFill>
                  <a:srgbClr val="FF0000"/>
                </a:solidFill>
                <a:latin typeface="Times New Roman" pitchFamily="18" charset="0"/>
                <a:cs typeface="Times New Roman" pitchFamily="18" charset="0"/>
              </a:rPr>
              <a:t/>
            </a:r>
            <a:br>
              <a:rPr lang="ru-RU" sz="2000" b="1" dirty="0" smtClean="0">
                <a:solidFill>
                  <a:srgbClr val="FF0000"/>
                </a:solidFill>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21649855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1891" y="190005"/>
            <a:ext cx="10854047" cy="5078313"/>
          </a:xfrm>
          <a:prstGeom prst="rect">
            <a:avLst/>
          </a:prstGeom>
        </p:spPr>
        <p:txBody>
          <a:bodyPr wrap="square">
            <a:spAutoFit/>
          </a:bodyPr>
          <a:lstStyle/>
          <a:p>
            <a:pPr algn="ctr"/>
            <a:endParaRPr lang="ru-RU" sz="2000" b="1" dirty="0" smtClean="0">
              <a:solidFill>
                <a:srgbClr val="FF0000"/>
              </a:solidFill>
              <a:latin typeface="Times New Roman" pitchFamily="18" charset="0"/>
              <a:cs typeface="Times New Roman" pitchFamily="18" charset="0"/>
            </a:endParaRPr>
          </a:p>
          <a:p>
            <a:pPr algn="ctr"/>
            <a:r>
              <a:rPr lang="ru-RU" sz="2000" b="1" dirty="0" smtClean="0">
                <a:solidFill>
                  <a:srgbClr val="FF0000"/>
                </a:solidFill>
                <a:latin typeface="Times New Roman" pitchFamily="18" charset="0"/>
                <a:cs typeface="Times New Roman" pitchFamily="18" charset="0"/>
              </a:rPr>
              <a:t>ШЕСТЬ СОВЕТОВ РОДИТЕЛЯМ</a:t>
            </a:r>
          </a:p>
          <a:p>
            <a:r>
              <a:rPr lang="ru-RU" sz="2000" b="0" i="0" dirty="0" smtClean="0">
                <a:solidFill>
                  <a:srgbClr val="FF0000"/>
                </a:solidFill>
                <a:effectLst/>
                <a:latin typeface="Times New Roman" pitchFamily="18" charset="0"/>
                <a:cs typeface="Times New Roman" pitchFamily="18" charset="0"/>
              </a:rPr>
              <a:t> </a:t>
            </a:r>
            <a:r>
              <a:rPr lang="ru-RU" sz="2000" b="0" i="0" dirty="0" smtClean="0">
                <a:solidFill>
                  <a:srgbClr val="002060"/>
                </a:solidFill>
                <a:effectLst/>
                <a:latin typeface="Times New Roman" pitchFamily="18" charset="0"/>
                <a:cs typeface="Times New Roman" pitchFamily="18" charset="0"/>
              </a:rPr>
              <a:t>Чтобы процесс привыкания прошел максимально успешно, быстро и безболезненно, специалисты советуют заранее прививать будущему дошколёнку важнейшие навыки.</a:t>
            </a:r>
          </a:p>
          <a:p>
            <a:r>
              <a:rPr lang="ru-RU" sz="2000" b="0" i="0" dirty="0" smtClean="0">
                <a:solidFill>
                  <a:srgbClr val="002060"/>
                </a:solidFill>
                <a:effectLst/>
                <a:latin typeface="Times New Roman" pitchFamily="18" charset="0"/>
                <a:cs typeface="Times New Roman" pitchFamily="18" charset="0"/>
              </a:rPr>
              <a:t>Вот почему родителям следует знать, чему желательно научить ребёнка, отправляющегося в детский садик:</a:t>
            </a:r>
          </a:p>
          <a:p>
            <a:endParaRPr lang="ru-RU" sz="2000" dirty="0">
              <a:solidFill>
                <a:srgbClr val="002060"/>
              </a:solidFill>
              <a:latin typeface="Times New Roman" pitchFamily="18" charset="0"/>
              <a:cs typeface="Times New Roman" pitchFamily="18" charset="0"/>
            </a:endParaRPr>
          </a:p>
          <a:p>
            <a:r>
              <a:rPr lang="ru-RU" sz="2000" b="1" i="0" dirty="0" smtClean="0">
                <a:solidFill>
                  <a:srgbClr val="FF0000"/>
                </a:solidFill>
                <a:effectLst/>
                <a:latin typeface="Times New Roman" pitchFamily="18" charset="0"/>
                <a:cs typeface="Times New Roman" pitchFamily="18" charset="0"/>
              </a:rPr>
              <a:t>СОВЕТ №1  </a:t>
            </a:r>
            <a:r>
              <a:rPr lang="ru-RU" sz="2000" b="0" i="0" dirty="0" smtClean="0">
                <a:solidFill>
                  <a:srgbClr val="002060"/>
                </a:solidFill>
                <a:effectLst/>
                <a:latin typeface="Times New Roman" pitchFamily="18" charset="0"/>
                <a:cs typeface="Times New Roman" pitchFamily="18" charset="0"/>
              </a:rPr>
              <a:t>Самостоятельно одеваться и раздеваться. В идеале трёхлетки уже должны снимать плавки, носочки, колготки, надевать майку и кофточку, куртку. С застёжками могут возникнуть сложности, однако приучать к ним всё же следует. Для этого можно купить игрушки-шнуровки. Кроме того, развесьте в комнате картинки с последовательностью одевания (их можно скачать бесплатно в интернете).</a:t>
            </a:r>
          </a:p>
          <a:p>
            <a:endParaRPr lang="ru-RU" sz="2000" dirty="0">
              <a:solidFill>
                <a:srgbClr val="00206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СОВЕТ №2</a:t>
            </a:r>
            <a:r>
              <a:rPr lang="ru-RU" sz="2000" dirty="0" smtClean="0">
                <a:solidFill>
                  <a:srgbClr val="FF000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Пользоваться </a:t>
            </a:r>
            <a:r>
              <a:rPr lang="ru-RU" sz="2000" dirty="0">
                <a:solidFill>
                  <a:srgbClr val="002060"/>
                </a:solidFill>
                <a:latin typeface="Times New Roman" pitchFamily="18" charset="0"/>
                <a:cs typeface="Times New Roman" pitchFamily="18" charset="0"/>
              </a:rPr>
              <a:t>ложкой/вилкой. Облегчению привыкания способствует умение орудовать столовыми приборами. Для этого нужно отказаться от </a:t>
            </a:r>
            <a:r>
              <a:rPr lang="ru-RU" sz="2000" dirty="0" err="1">
                <a:solidFill>
                  <a:srgbClr val="002060"/>
                </a:solidFill>
                <a:latin typeface="Times New Roman" pitchFamily="18" charset="0"/>
                <a:cs typeface="Times New Roman" pitchFamily="18" charset="0"/>
              </a:rPr>
              <a:t>поильничков</a:t>
            </a:r>
            <a:r>
              <a:rPr lang="ru-RU" sz="2000" dirty="0">
                <a:solidFill>
                  <a:srgbClr val="002060"/>
                </a:solidFill>
                <a:latin typeface="Times New Roman" pitchFamily="18" charset="0"/>
                <a:cs typeface="Times New Roman" pitchFamily="18" charset="0"/>
              </a:rPr>
              <a:t>, бутылок, непроливаек, которые не способствуют скорому взрослению</a:t>
            </a:r>
            <a:r>
              <a:rPr lang="ru-RU" sz="2000" dirty="0" smtClean="0">
                <a:solidFill>
                  <a:srgbClr val="002060"/>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201283182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886" y="751344"/>
            <a:ext cx="11139054" cy="4985980"/>
          </a:xfrm>
          <a:prstGeom prst="rect">
            <a:avLst/>
          </a:prstGeom>
        </p:spPr>
        <p:txBody>
          <a:bodyPr wrap="square">
            <a:spAutoFit/>
          </a:bodyPr>
          <a:lstStyle/>
          <a:p>
            <a:r>
              <a:rPr lang="ru-RU" sz="2000" b="1" dirty="0" smtClean="0">
                <a:solidFill>
                  <a:srgbClr val="FF0000"/>
                </a:solidFill>
                <a:latin typeface="Times New Roman" pitchFamily="18" charset="0"/>
                <a:cs typeface="Times New Roman" pitchFamily="18" charset="0"/>
              </a:rPr>
              <a:t>СОВЕТ №3</a:t>
            </a:r>
            <a:r>
              <a:rPr lang="ru-RU" sz="2000" dirty="0" smtClean="0">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Проситься и ходить на горшок. Следует избавляться от подгузников уже в полуторагодовалом возрасте, тем более что умение проситься и ходить в ночную вазу существенно упростит адаптацию, поскольку ребёнок будет увереннее себя ощущать среди умелых ровесников.</a:t>
            </a:r>
          </a:p>
          <a:p>
            <a:endParaRPr lang="ru-RU" sz="2000" dirty="0" smtClean="0">
              <a:solidFill>
                <a:srgbClr val="002060"/>
              </a:solidFill>
              <a:latin typeface="Times New Roman" pitchFamily="18" charset="0"/>
              <a:cs typeface="Times New Roman" pitchFamily="18" charset="0"/>
            </a:endParaRPr>
          </a:p>
          <a:p>
            <a:r>
              <a:rPr lang="ru-RU" sz="2000" b="1" i="0" dirty="0" smtClean="0">
                <a:solidFill>
                  <a:srgbClr val="FF0000"/>
                </a:solidFill>
                <a:effectLst/>
                <a:latin typeface="Times New Roman" pitchFamily="18" charset="0"/>
                <a:cs typeface="Times New Roman" pitchFamily="18" charset="0"/>
              </a:rPr>
              <a:t>СОВЕТ №4 </a:t>
            </a:r>
            <a:r>
              <a:rPr lang="ru-RU" sz="2000" b="0" i="0" dirty="0" smtClean="0">
                <a:solidFill>
                  <a:srgbClr val="002060"/>
                </a:solidFill>
                <a:effectLst/>
                <a:latin typeface="Times New Roman" pitchFamily="18" charset="0"/>
                <a:cs typeface="Times New Roman" pitchFamily="18" charset="0"/>
              </a:rPr>
              <a:t>Воспринимать разную пищу. Для многих трёхлеток характерна избирательность в пище. В идеале родителям следует приблизить домашнее меню к </a:t>
            </a:r>
            <a:r>
              <a:rPr lang="ru-RU" sz="2000" b="0" i="0" dirty="0" err="1" smtClean="0">
                <a:solidFill>
                  <a:srgbClr val="002060"/>
                </a:solidFill>
                <a:effectLst/>
                <a:latin typeface="Times New Roman" pitchFamily="18" charset="0"/>
                <a:cs typeface="Times New Roman" pitchFamily="18" charset="0"/>
              </a:rPr>
              <a:t>садиковскому</a:t>
            </a:r>
            <a:r>
              <a:rPr lang="ru-RU" sz="2000" b="0" i="0" dirty="0" smtClean="0">
                <a:solidFill>
                  <a:srgbClr val="002060"/>
                </a:solidFill>
                <a:effectLst/>
                <a:latin typeface="Times New Roman" pitchFamily="18" charset="0"/>
                <a:cs typeface="Times New Roman" pitchFamily="18" charset="0"/>
              </a:rPr>
              <a:t>. Тогда завтраки и обеды в ДОУ не станут напоминать войну между детьми и воспитателями. </a:t>
            </a:r>
          </a:p>
          <a:p>
            <a:endParaRPr lang="ru-RU" sz="2000" dirty="0">
              <a:solidFill>
                <a:srgbClr val="002060"/>
              </a:solidFill>
              <a:latin typeface="Times New Roman" pitchFamily="18" charset="0"/>
              <a:cs typeface="Times New Roman" pitchFamily="18" charset="0"/>
            </a:endParaRPr>
          </a:p>
          <a:p>
            <a:r>
              <a:rPr lang="ru-RU" sz="2000" b="1" i="0" dirty="0" smtClean="0">
                <a:solidFill>
                  <a:srgbClr val="FF0000"/>
                </a:solidFill>
                <a:effectLst/>
                <a:latin typeface="Times New Roman" pitchFamily="18" charset="0"/>
                <a:cs typeface="Times New Roman" pitchFamily="18" charset="0"/>
              </a:rPr>
              <a:t>СОВЕТ №5 </a:t>
            </a:r>
            <a:r>
              <a:rPr lang="ru-RU" sz="2000" b="0" i="0" dirty="0" smtClean="0">
                <a:solidFill>
                  <a:srgbClr val="002060"/>
                </a:solidFill>
                <a:effectLst/>
                <a:latin typeface="Times New Roman" pitchFamily="18" charset="0"/>
                <a:cs typeface="Times New Roman" pitchFamily="18" charset="0"/>
              </a:rPr>
              <a:t>Общаться со взрослыми. Довольно часто можно услышать своеобразную речь ребёнка, которая понятно только маме. Некоторые малыши вообще общаются жестами, справедливо полагая, что родители всё поймут. Перед садиком следует проследить за снижением </a:t>
            </a:r>
            <a:r>
              <a:rPr lang="ru-RU" sz="2000" b="0" i="0" dirty="0" err="1" smtClean="0">
                <a:solidFill>
                  <a:srgbClr val="002060"/>
                </a:solidFill>
                <a:effectLst/>
                <a:latin typeface="Times New Roman" pitchFamily="18" charset="0"/>
                <a:cs typeface="Times New Roman" pitchFamily="18" charset="0"/>
              </a:rPr>
              <a:t>лепетных</a:t>
            </a:r>
            <a:r>
              <a:rPr lang="ru-RU" sz="2000" b="0" i="0" dirty="0" smtClean="0">
                <a:solidFill>
                  <a:srgbClr val="002060"/>
                </a:solidFill>
                <a:effectLst/>
                <a:latin typeface="Times New Roman" pitchFamily="18" charset="0"/>
                <a:cs typeface="Times New Roman" pitchFamily="18" charset="0"/>
              </a:rPr>
              <a:t> слов и жестов.</a:t>
            </a:r>
          </a:p>
          <a:p>
            <a:endParaRPr lang="ru-RU" sz="2000" b="0" i="0" dirty="0" smtClean="0">
              <a:solidFill>
                <a:srgbClr val="002060"/>
              </a:solidFill>
              <a:effectLst/>
              <a:latin typeface="Times New Roman" pitchFamily="18" charset="0"/>
              <a:cs typeface="Times New Roman" pitchFamily="18" charset="0"/>
            </a:endParaRPr>
          </a:p>
          <a:p>
            <a:r>
              <a:rPr lang="ru-RU" sz="2000" b="1" i="0" dirty="0" smtClean="0">
                <a:solidFill>
                  <a:srgbClr val="FF0000"/>
                </a:solidFill>
                <a:effectLst/>
                <a:latin typeface="Times New Roman" pitchFamily="18" charset="0"/>
                <a:cs typeface="Times New Roman" pitchFamily="18" charset="0"/>
              </a:rPr>
              <a:t>СОВЕТ №6</a:t>
            </a:r>
            <a:r>
              <a:rPr lang="ru-RU" sz="2000" b="0" i="0" dirty="0" smtClean="0">
                <a:solidFill>
                  <a:srgbClr val="002060"/>
                </a:solidFill>
                <a:effectLst/>
                <a:latin typeface="Times New Roman" pitchFamily="18" charset="0"/>
                <a:cs typeface="Times New Roman" pitchFamily="18" charset="0"/>
              </a:rPr>
              <a:t> Играть с детьми. Чтобы улучшить коммуникативные навыки ребёнка, необходимо почаще вводить его в детский коллектив. Психологи советуют регулярно ходить в гости к семьям с маленькими детьми, гулять на детских площадках, играть в песочнице.</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b="0" i="0" dirty="0" smtClean="0">
                <a:solidFill>
                  <a:srgbClr val="444444"/>
                </a:solidFill>
                <a:effectLst/>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380801932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19396"/>
          </a:xfrm>
        </p:spPr>
        <p:txBody>
          <a:bodyPr>
            <a:normAutofit fontScale="90000"/>
          </a:bodyPr>
          <a:lstStyle/>
          <a:p>
            <a:pPr algn="ctr"/>
            <a:r>
              <a:rPr lang="ru-RU" sz="2800" b="1" dirty="0" smtClean="0">
                <a:solidFill>
                  <a:srgbClr val="FF0000"/>
                </a:solidFill>
                <a:latin typeface="Times New Roman" pitchFamily="18" charset="0"/>
                <a:cs typeface="Times New Roman" pitchFamily="18" charset="0"/>
              </a:rPr>
              <a:t/>
            </a:r>
            <a:br>
              <a:rPr lang="ru-RU" sz="2800" b="1" dirty="0" smtClean="0">
                <a:solidFill>
                  <a:srgbClr val="FF0000"/>
                </a:solidFill>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ШЕСТЬ РАЗГОВОРОВ О САДИКЕ</a:t>
            </a:r>
            <a:endParaRPr lang="ru-RU" sz="2800"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463138" y="641269"/>
            <a:ext cx="10890662" cy="5535694"/>
          </a:xfrm>
        </p:spPr>
        <p:txBody>
          <a:bodyPr>
            <a:normAutofit fontScale="92500" lnSpcReduction="20000"/>
          </a:bodyPr>
          <a:lstStyle/>
          <a:p>
            <a:pPr marL="0" indent="0">
              <a:buNone/>
            </a:pPr>
            <a:endParaRPr lang="ru-RU" sz="2400" dirty="0" smtClean="0">
              <a:solidFill>
                <a:srgbClr val="002060"/>
              </a:solidFill>
              <a:latin typeface="Times New Roman" pitchFamily="18" charset="0"/>
              <a:cs typeface="Times New Roman" pitchFamily="18" charset="0"/>
            </a:endParaRPr>
          </a:p>
          <a:p>
            <a:pPr marL="0" indent="0">
              <a:buNone/>
            </a:pPr>
            <a:r>
              <a:rPr lang="ru-RU" sz="2400" dirty="0" smtClean="0">
                <a:solidFill>
                  <a:srgbClr val="002060"/>
                </a:solidFill>
                <a:latin typeface="Times New Roman" pitchFamily="18" charset="0"/>
                <a:cs typeface="Times New Roman" pitchFamily="18" charset="0"/>
              </a:rPr>
              <a:t>Рекомендации </a:t>
            </a:r>
            <a:r>
              <a:rPr lang="ru-RU" sz="2400" dirty="0">
                <a:solidFill>
                  <a:srgbClr val="002060"/>
                </a:solidFill>
                <a:latin typeface="Times New Roman" pitchFamily="18" charset="0"/>
                <a:cs typeface="Times New Roman" pitchFamily="18" charset="0"/>
              </a:rPr>
              <a:t>родителям по адаптации детей часто включают совет больше разговаривать с ребёнком о дошкольном учреждении. Только как это сделать правильно и о чём нужно говорить с малышом, чтобы облегчить будущее привыкание</a:t>
            </a:r>
            <a:r>
              <a:rPr lang="ru-RU" sz="2400" dirty="0" smtClean="0">
                <a:solidFill>
                  <a:srgbClr val="002060"/>
                </a:solidFill>
                <a:latin typeface="Times New Roman" pitchFamily="18" charset="0"/>
                <a:cs typeface="Times New Roman" pitchFamily="18" charset="0"/>
              </a:rPr>
              <a:t>?</a:t>
            </a:r>
          </a:p>
          <a:p>
            <a:pPr marL="457200" indent="-457200">
              <a:buFont typeface="+mj-lt"/>
              <a:buAutoNum type="arabicPeriod"/>
            </a:pP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Объясните максимально простым языком, что такое детский сад, зачем туда ходят детки, почему так важно его посещать. Простейший образец: «Садик – большой дом для малышей, которые вместе кушают, играют и гуляют, пока их родители работают». </a:t>
            </a:r>
            <a:endParaRPr lang="ru-RU" sz="2400" dirty="0" smtClean="0">
              <a:solidFill>
                <a:srgbClr val="002060"/>
              </a:solidFill>
              <a:latin typeface="Times New Roman" pitchFamily="18" charset="0"/>
              <a:cs typeface="Times New Roman" pitchFamily="18" charset="0"/>
            </a:endParaRPr>
          </a:p>
          <a:p>
            <a:pPr marL="457200" indent="-457200">
              <a:buFont typeface="+mj-lt"/>
              <a:buAutoNum type="arabicPeriod"/>
            </a:pPr>
            <a:r>
              <a:rPr lang="ru-RU" sz="2400" dirty="0" smtClean="0">
                <a:solidFill>
                  <a:srgbClr val="002060"/>
                </a:solidFill>
                <a:latin typeface="Times New Roman" pitchFamily="18" charset="0"/>
                <a:cs typeface="Times New Roman" pitchFamily="18" charset="0"/>
              </a:rPr>
              <a:t>Расскажите </a:t>
            </a:r>
            <a:r>
              <a:rPr lang="ru-RU" sz="2400" dirty="0">
                <a:solidFill>
                  <a:srgbClr val="002060"/>
                </a:solidFill>
                <a:latin typeface="Times New Roman" pitchFamily="18" charset="0"/>
                <a:cs typeface="Times New Roman" pitchFamily="18" charset="0"/>
              </a:rPr>
              <a:t>ребёнку, что садик – это своего рода работа для ребятишек. То есть мама трудится учителем, врачом, менеджером, папа – военным, программистом и т.д., а малыш будет «работать» дошкольником, потому что стал совсем взрослым. </a:t>
            </a:r>
            <a:endParaRPr lang="ru-RU" sz="2400" dirty="0" smtClean="0">
              <a:solidFill>
                <a:srgbClr val="002060"/>
              </a:solidFill>
              <a:latin typeface="Times New Roman" pitchFamily="18" charset="0"/>
              <a:cs typeface="Times New Roman" pitchFamily="18" charset="0"/>
            </a:endParaRPr>
          </a:p>
          <a:p>
            <a:pPr marL="457200" indent="-457200">
              <a:buFont typeface="+mj-lt"/>
              <a:buAutoNum type="arabicPeriod"/>
            </a:pPr>
            <a:r>
              <a:rPr lang="ru-RU" sz="2400" dirty="0" smtClean="0">
                <a:solidFill>
                  <a:srgbClr val="002060"/>
                </a:solidFill>
                <a:latin typeface="Times New Roman" pitchFamily="18" charset="0"/>
                <a:cs typeface="Times New Roman" pitchFamily="18" charset="0"/>
              </a:rPr>
              <a:t>Каждый </a:t>
            </a:r>
            <a:r>
              <a:rPr lang="ru-RU" sz="2400" dirty="0">
                <a:solidFill>
                  <a:srgbClr val="002060"/>
                </a:solidFill>
                <a:latin typeface="Times New Roman" pitchFamily="18" charset="0"/>
                <a:cs typeface="Times New Roman" pitchFamily="18" charset="0"/>
              </a:rPr>
              <a:t>раз, проходя мимо детского сада, не забывайте напоминать, что через некоторое время ребёнок также сможет сюда ходить и играть с другими детьми. В его присутствии также можно рассказывать своим собеседникам о том, как гордитесь новоиспечённым дошколёнком</a:t>
            </a:r>
            <a:r>
              <a:rPr lang="ru-RU" sz="2400" dirty="0" smtClean="0">
                <a:solidFill>
                  <a:srgbClr val="002060"/>
                </a:solidFill>
                <a:latin typeface="Times New Roman" pitchFamily="18" charset="0"/>
                <a:cs typeface="Times New Roman" pitchFamily="18" charset="0"/>
              </a:rPr>
              <a:t>.</a:t>
            </a:r>
          </a:p>
          <a:p>
            <a:pPr marL="0" indent="0">
              <a:buNone/>
            </a:pPr>
            <a:r>
              <a:rPr lang="ru-RU" sz="2400" dirty="0" smtClean="0">
                <a:solidFill>
                  <a:srgbClr val="002060"/>
                </a:solidFill>
                <a:latin typeface="Times New Roman" pitchFamily="18" charset="0"/>
                <a:cs typeface="Times New Roman" pitchFamily="18" charset="0"/>
              </a:rPr>
              <a:t/>
            </a:r>
            <a:br>
              <a:rPr lang="ru-RU" sz="2400" dirty="0" smtClean="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 </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5463050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517" y="570016"/>
            <a:ext cx="10699667" cy="5293757"/>
          </a:xfrm>
          <a:prstGeom prst="rect">
            <a:avLst/>
          </a:prstGeom>
        </p:spPr>
        <p:txBody>
          <a:bodyPr wrap="square">
            <a:spAutoFit/>
          </a:bodyPr>
          <a:lstStyle/>
          <a:p>
            <a:pPr marL="457200" indent="-457200">
              <a:buAutoNum type="arabicPeriod" startAt="4"/>
            </a:pPr>
            <a:r>
              <a:rPr lang="ru-RU" sz="2000" b="0" i="0" dirty="0" smtClean="0">
                <a:solidFill>
                  <a:srgbClr val="002060"/>
                </a:solidFill>
                <a:effectLst/>
                <a:latin typeface="Times New Roman" pitchFamily="18" charset="0"/>
                <a:cs typeface="Times New Roman" pitchFamily="18" charset="0"/>
              </a:rPr>
              <a:t>Рассказывайте о дневном режиме садика, чтобы снять страхи и   неуверенность. Пусть ребёнок не всё запомнит в силу возраста, зато он будет знать, что после завтрака будут игры, затем прогулки и кратковременный сон. </a:t>
            </a:r>
          </a:p>
          <a:p>
            <a:pPr marL="457200" indent="-457200">
              <a:buAutoNum type="arabicPeriod" startAt="5"/>
            </a:pPr>
            <a:r>
              <a:rPr lang="ru-RU" sz="2000" b="0" i="0" dirty="0" smtClean="0">
                <a:solidFill>
                  <a:srgbClr val="002060"/>
                </a:solidFill>
                <a:effectLst/>
                <a:latin typeface="Times New Roman" pitchFamily="18" charset="0"/>
                <a:cs typeface="Times New Roman" pitchFamily="18" charset="0"/>
              </a:rPr>
              <a:t>Не забудьте рассказать о том, к кому ребёнок сможет обратиться, если вдруг захочет воды или в туалет. Кроме того, ненавязчиво уточните, что не все просьбы будут выполняться мгновенно, поскольку для воспитателей важно уследить сразу за всеми детьми. </a:t>
            </a:r>
          </a:p>
          <a:p>
            <a:pPr marL="457200" indent="-457200">
              <a:buAutoNum type="arabicPeriod" startAt="5"/>
            </a:pPr>
            <a:r>
              <a:rPr lang="ru-RU" sz="2000" b="0" i="0" dirty="0" smtClean="0">
                <a:solidFill>
                  <a:srgbClr val="002060"/>
                </a:solidFill>
                <a:effectLst/>
                <a:latin typeface="Times New Roman" pitchFamily="18" charset="0"/>
                <a:cs typeface="Times New Roman" pitchFamily="18" charset="0"/>
              </a:rPr>
              <a:t>Поделитесь своей историей посещения дошкольного учреждения. Наверняка у вас сохранились фотографии с утренников, где вы рассказываете стихи, играете в куклы, идёте с родителями из садика и т.д. Родительский пример позволяет малышу скорее привыкнуть к садику.</a:t>
            </a:r>
          </a:p>
          <a:p>
            <a:pPr marL="457200" indent="-457200"/>
            <a:endParaRPr lang="ru-RU" sz="2000" b="0" i="0" dirty="0" smtClean="0">
              <a:solidFill>
                <a:srgbClr val="002060"/>
              </a:solidFill>
              <a:effectLst/>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Важно!!! </a:t>
            </a:r>
            <a:r>
              <a:rPr lang="ru-RU" sz="2000" b="1" dirty="0">
                <a:latin typeface="Times New Roman" pitchFamily="18" charset="0"/>
                <a:cs typeface="Times New Roman" pitchFamily="18" charset="0"/>
              </a:rPr>
              <a:t>Не нужно перехваливать детский сад, расписывая его уж совсем в радужных красках, иначе малыш разочаруется в воспитателе и </a:t>
            </a:r>
            <a:r>
              <a:rPr lang="ru-RU" sz="2000" b="1" dirty="0" err="1">
                <a:latin typeface="Times New Roman" pitchFamily="18" charset="0"/>
                <a:cs typeface="Times New Roman" pitchFamily="18" charset="0"/>
              </a:rPr>
              <a:t>одногруппниках</a:t>
            </a:r>
            <a:r>
              <a:rPr lang="ru-RU" sz="2000" b="1" dirty="0">
                <a:latin typeface="Times New Roman" pitchFamily="18" charset="0"/>
                <a:cs typeface="Times New Roman" pitchFamily="18" charset="0"/>
              </a:rPr>
              <a:t>. Одновременно нельзя пугать его дошкольным учреждением и педагогом, который «покажет, как следует хорошо себя вести!» Старайтесь выдерживать золотую середину.</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b="0" i="0" dirty="0" smtClean="0">
                <a:solidFill>
                  <a:srgbClr val="444444"/>
                </a:solidFill>
                <a:effectLst/>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19263696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6894" y="130630"/>
            <a:ext cx="10105900" cy="461665"/>
          </a:xfrm>
          <a:prstGeom prst="rect">
            <a:avLst/>
          </a:prstGeom>
        </p:spPr>
        <p:txBody>
          <a:bodyPr wrap="square">
            <a:spAutoFit/>
          </a:bodyPr>
          <a:lstStyle/>
          <a:p>
            <a:pPr algn="ctr"/>
            <a:r>
              <a:rPr lang="ru-RU" sz="2400" b="1" i="0" dirty="0" smtClean="0">
                <a:solidFill>
                  <a:srgbClr val="FF0000"/>
                </a:solidFill>
                <a:effectLst/>
                <a:latin typeface="Times New Roman" pitchFamily="18" charset="0"/>
                <a:cs typeface="Times New Roman" pitchFamily="18" charset="0"/>
              </a:rPr>
              <a:t>Рекомендации для родителей, как облегчить расставание с малышом</a:t>
            </a:r>
            <a:endParaRPr lang="ru-RU" sz="24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308759" y="795647"/>
            <a:ext cx="10260280" cy="5324535"/>
          </a:xfrm>
          <a:prstGeom prst="rect">
            <a:avLst/>
          </a:prstGeom>
        </p:spPr>
        <p:txBody>
          <a:bodyPr wrap="square">
            <a:spAutoFit/>
          </a:bodyPr>
          <a:lstStyle/>
          <a:p>
            <a:r>
              <a:rPr lang="ru-RU" sz="2000" b="0" i="0" dirty="0" smtClean="0">
                <a:solidFill>
                  <a:schemeClr val="accent2">
                    <a:lumMod val="75000"/>
                  </a:schemeClr>
                </a:solidFill>
                <a:effectLst/>
                <a:latin typeface="Times New Roman" pitchFamily="18" charset="0"/>
                <a:cs typeface="Times New Roman" pitchFamily="18" charset="0"/>
              </a:rPr>
              <a:t>Необходимые действия </a:t>
            </a:r>
          </a:p>
          <a:p>
            <a:pPr marL="285750" indent="-28575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Старайтесь привлекать к взаимодействию с ребёнком папу и прочих близких родственников. Чем больше малыш будет контактировать с другими взрослыми (а не только с мамой), тем проще ему будет привыкнуть к воспитателю.</a:t>
            </a:r>
          </a:p>
          <a:p>
            <a:pPr marL="285750" indent="-28575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После этого познакомьте ребёнка со своими друзьями. Поначалу они играют с малышом в присутствии с родителями, чтобы он смог спокойно ощущать себя рядом с малознакомыми взрослыми. С адаптировавшимся ребёнком легче будет отлучаться.</a:t>
            </a:r>
          </a:p>
          <a:p>
            <a:pPr marL="285750" indent="-28575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Следующий этап – выход на улицу. Нужно объяснить малышу, что мама отлучится в магазин, пока бабушка или знакомая тётя будет рассказывать интересную сказку. При этом не нужно отпрашиваться у ребёнка, просто ставьте его в известность.</a:t>
            </a:r>
          </a:p>
          <a:p>
            <a:pPr marL="285750" indent="-28575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Последовательно приучайте малыша к той мысли, что ему нужно находиться одному в комнате. Вы можете готовить обед, пока ребёнок будет играть в детской. Затем данные правила можно применять во время занятия в песочнице или на прогулке.</a:t>
            </a:r>
          </a:p>
          <a:p>
            <a:pPr marL="285750" indent="-285750">
              <a:buFont typeface="Wingdings" panose="05000000000000000000" pitchFamily="2" charset="2"/>
              <a:buChar char="ü"/>
            </a:pPr>
            <a:r>
              <a:rPr lang="ru-RU" sz="2000" b="0" i="0" dirty="0" smtClean="0">
                <a:solidFill>
                  <a:srgbClr val="002060"/>
                </a:solidFill>
                <a:effectLst/>
                <a:latin typeface="Times New Roman" pitchFamily="18" charset="0"/>
                <a:cs typeface="Times New Roman" pitchFamily="18" charset="0"/>
              </a:rPr>
              <a:t> Не называйте ребёнка застенчивым, букой, рёвой, плаксой, хвостиком и прочими малоприятными словами. Наоборот, как можно чаще рассказывайте ему и другим, какой он у вас коммуникативный, общительный и весёлый.</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6166123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144</TotalTime>
  <Words>1566</Words>
  <Application>Microsoft Office PowerPoint</Application>
  <PresentationFormat>Произвольный</PresentationFormat>
  <Paragraphs>68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 «ВАЖНЕЙШИЕ СОВЕТЫ ПСИХОЛОГА РОДИТЕЛЯМ ДЛЯ УСПЕШНОЙ АДАПТАЦИИ РЕБЁНКА К ДЕТСКОМУ САДУ»</vt:lpstr>
      <vt:lpstr>Слайд 2</vt:lpstr>
      <vt:lpstr>Слайд 3</vt:lpstr>
      <vt:lpstr>Слайд 4</vt:lpstr>
      <vt:lpstr>Слайд 5</vt:lpstr>
      <vt:lpstr>Слайд 6</vt:lpstr>
      <vt:lpstr> ШЕСТЬ РАЗГОВОРОВ О САДИКЕ</vt:lpstr>
      <vt:lpstr>Слайд 8</vt:lpstr>
      <vt:lpstr>Слайд 9</vt:lpstr>
      <vt:lpstr>Слайд 10</vt:lpstr>
      <vt:lpstr>ОСНОВНЫЕ ОШИБКИ РОДИТЕЛЕЙ  ПРИ АДАПТАЦИИ РЕБЁНКА К ДЕТСКОМУ САДУ</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Валентина</dc:creator>
  <cp:lastModifiedBy>Пользователь</cp:lastModifiedBy>
  <cp:revision>17</cp:revision>
  <dcterms:created xsi:type="dcterms:W3CDTF">2020-10-13T13:26:32Z</dcterms:created>
  <dcterms:modified xsi:type="dcterms:W3CDTF">2022-09-22T04:36:40Z</dcterms:modified>
</cp:coreProperties>
</file>